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30"/>
  </p:notesMasterIdLst>
  <p:handoutMasterIdLst>
    <p:handoutMasterId r:id="rId131"/>
  </p:handoutMasterIdLst>
  <p:sldIdLst>
    <p:sldId id="256" r:id="rId2"/>
    <p:sldId id="364" r:id="rId3"/>
    <p:sldId id="476" r:id="rId4"/>
    <p:sldId id="477" r:id="rId5"/>
    <p:sldId id="456" r:id="rId6"/>
    <p:sldId id="457" r:id="rId7"/>
    <p:sldId id="365" r:id="rId8"/>
    <p:sldId id="366" r:id="rId9"/>
    <p:sldId id="367" r:id="rId10"/>
    <p:sldId id="478" r:id="rId11"/>
    <p:sldId id="479" r:id="rId12"/>
    <p:sldId id="458" r:id="rId13"/>
    <p:sldId id="459" r:id="rId14"/>
    <p:sldId id="414" r:id="rId15"/>
    <p:sldId id="415" r:id="rId16"/>
    <p:sldId id="371" r:id="rId17"/>
    <p:sldId id="480" r:id="rId18"/>
    <p:sldId id="481" r:id="rId19"/>
    <p:sldId id="460" r:id="rId20"/>
    <p:sldId id="461" r:id="rId21"/>
    <p:sldId id="416" r:id="rId22"/>
    <p:sldId id="417" r:id="rId23"/>
    <p:sldId id="377" r:id="rId24"/>
    <p:sldId id="482" r:id="rId25"/>
    <p:sldId id="483" r:id="rId26"/>
    <p:sldId id="462" r:id="rId27"/>
    <p:sldId id="463" r:id="rId28"/>
    <p:sldId id="418" r:id="rId29"/>
    <p:sldId id="419" r:id="rId30"/>
    <p:sldId id="374" r:id="rId31"/>
    <p:sldId id="484" r:id="rId32"/>
    <p:sldId id="485" r:id="rId33"/>
    <p:sldId id="464" r:id="rId34"/>
    <p:sldId id="465" r:id="rId35"/>
    <p:sldId id="420" r:id="rId36"/>
    <p:sldId id="421" r:id="rId37"/>
    <p:sldId id="379" r:id="rId38"/>
    <p:sldId id="486" r:id="rId39"/>
    <p:sldId id="487" r:id="rId40"/>
    <p:sldId id="466" r:id="rId41"/>
    <p:sldId id="467" r:id="rId42"/>
    <p:sldId id="422" r:id="rId43"/>
    <p:sldId id="423" r:id="rId44"/>
    <p:sldId id="382" r:id="rId45"/>
    <p:sldId id="468" r:id="rId46"/>
    <p:sldId id="469" r:id="rId47"/>
    <p:sldId id="424" r:id="rId48"/>
    <p:sldId id="425" r:id="rId49"/>
    <p:sldId id="385" r:id="rId50"/>
    <p:sldId id="488" r:id="rId51"/>
    <p:sldId id="489" r:id="rId52"/>
    <p:sldId id="470" r:id="rId53"/>
    <p:sldId id="471" r:id="rId54"/>
    <p:sldId id="454" r:id="rId55"/>
    <p:sldId id="455" r:id="rId56"/>
    <p:sldId id="289" r:id="rId57"/>
    <p:sldId id="490" r:id="rId58"/>
    <p:sldId id="491" r:id="rId59"/>
    <p:sldId id="472" r:id="rId60"/>
    <p:sldId id="473" r:id="rId61"/>
    <p:sldId id="452" r:id="rId62"/>
    <p:sldId id="453" r:id="rId63"/>
    <p:sldId id="388" r:id="rId64"/>
    <p:sldId id="492" r:id="rId65"/>
    <p:sldId id="493" r:id="rId66"/>
    <p:sldId id="474" r:id="rId67"/>
    <p:sldId id="475" r:id="rId68"/>
    <p:sldId id="430" r:id="rId69"/>
    <p:sldId id="431" r:id="rId70"/>
    <p:sldId id="297" r:id="rId71"/>
    <p:sldId id="521" r:id="rId72"/>
    <p:sldId id="522" r:id="rId73"/>
    <p:sldId id="500" r:id="rId74"/>
    <p:sldId id="501" r:id="rId75"/>
    <p:sldId id="301" r:id="rId76"/>
    <p:sldId id="523" r:id="rId77"/>
    <p:sldId id="524" r:id="rId78"/>
    <p:sldId id="502" r:id="rId79"/>
    <p:sldId id="503" r:id="rId80"/>
    <p:sldId id="391" r:id="rId81"/>
    <p:sldId id="525" r:id="rId82"/>
    <p:sldId id="526" r:id="rId83"/>
    <p:sldId id="504" r:id="rId84"/>
    <p:sldId id="505" r:id="rId85"/>
    <p:sldId id="394" r:id="rId86"/>
    <p:sldId id="527" r:id="rId87"/>
    <p:sldId id="528" r:id="rId88"/>
    <p:sldId id="506" r:id="rId89"/>
    <p:sldId id="507" r:id="rId90"/>
    <p:sldId id="397" r:id="rId91"/>
    <p:sldId id="529" r:id="rId92"/>
    <p:sldId id="530" r:id="rId93"/>
    <p:sldId id="494" r:id="rId94"/>
    <p:sldId id="495" r:id="rId95"/>
    <p:sldId id="508" r:id="rId96"/>
    <p:sldId id="509" r:id="rId97"/>
    <p:sldId id="510" r:id="rId98"/>
    <p:sldId id="400" r:id="rId99"/>
    <p:sldId id="531" r:id="rId100"/>
    <p:sldId id="532" r:id="rId101"/>
    <p:sldId id="511" r:id="rId102"/>
    <p:sldId id="512" r:id="rId103"/>
    <p:sldId id="496" r:id="rId104"/>
    <p:sldId id="497" r:id="rId105"/>
    <p:sldId id="403" r:id="rId106"/>
    <p:sldId id="533" r:id="rId107"/>
    <p:sldId id="534" r:id="rId108"/>
    <p:sldId id="498" r:id="rId109"/>
    <p:sldId id="499" r:id="rId110"/>
    <p:sldId id="513" r:id="rId111"/>
    <p:sldId id="514" r:id="rId112"/>
    <p:sldId id="406" r:id="rId113"/>
    <p:sldId id="535" r:id="rId114"/>
    <p:sldId id="536" r:id="rId115"/>
    <p:sldId id="515" r:id="rId116"/>
    <p:sldId id="516" r:id="rId117"/>
    <p:sldId id="358" r:id="rId118"/>
    <p:sldId id="537" r:id="rId119"/>
    <p:sldId id="538" r:id="rId120"/>
    <p:sldId id="517" r:id="rId121"/>
    <p:sldId id="518" r:id="rId122"/>
    <p:sldId id="361" r:id="rId123"/>
    <p:sldId id="539" r:id="rId124"/>
    <p:sldId id="540" r:id="rId125"/>
    <p:sldId id="519" r:id="rId126"/>
    <p:sldId id="520" r:id="rId127"/>
    <p:sldId id="341" r:id="rId128"/>
    <p:sldId id="342" r:id="rId129"/>
  </p:sldIdLst>
  <p:sldSz cx="9144000" cy="6858000" type="screen4x3"/>
  <p:notesSz cx="6881813" cy="9296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5pPr>
    <a:lvl6pPr marL="2286000" algn="l" defTabSz="914400" rtl="0" eaLnBrk="1" latinLnBrk="0" hangingPunct="1"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6pPr>
    <a:lvl7pPr marL="2743200" algn="l" defTabSz="914400" rtl="0" eaLnBrk="1" latinLnBrk="0" hangingPunct="1"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7pPr>
    <a:lvl8pPr marL="3200400" algn="l" defTabSz="914400" rtl="0" eaLnBrk="1" latinLnBrk="0" hangingPunct="1"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8pPr>
    <a:lvl9pPr marL="3657600" algn="l" defTabSz="914400" rtl="0" eaLnBrk="1" latinLnBrk="0" hangingPunct="1"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928">
          <p15:clr>
            <a:srgbClr val="A4A3A4"/>
          </p15:clr>
        </p15:guide>
        <p15:guide id="2" pos="2168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George Georgiev" initials="GG" lastIdx="1" clrIdx="0"/>
  <p:cmAuthor id="1" name="Todor Stoyanov" initials="TS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CC00"/>
    <a:srgbClr val="9ED000"/>
    <a:srgbClr val="F4FCD8"/>
    <a:srgbClr val="FFFFFF"/>
    <a:srgbClr val="E8FFC8"/>
    <a:srgbClr val="FAF7C8"/>
    <a:srgbClr val="FAF8C8"/>
    <a:srgbClr val="F5FFC2"/>
    <a:srgbClr val="EBFFD2"/>
    <a:srgbClr val="EBFF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460" autoAdjust="0"/>
    <p:restoredTop sz="94468" autoAdjust="0"/>
  </p:normalViewPr>
  <p:slideViewPr>
    <p:cSldViewPr>
      <p:cViewPr>
        <p:scale>
          <a:sx n="75" d="100"/>
          <a:sy n="75" d="100"/>
        </p:scale>
        <p:origin x="-1920" y="-77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2544"/>
    </p:cViewPr>
  </p:sorterViewPr>
  <p:notesViewPr>
    <p:cSldViewPr>
      <p:cViewPr varScale="1">
        <p:scale>
          <a:sx n="84" d="100"/>
          <a:sy n="84" d="100"/>
        </p:scale>
        <p:origin x="-3162" y="-78"/>
      </p:cViewPr>
      <p:guideLst>
        <p:guide orient="horz" pos="2928"/>
        <p:guide pos="216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presProps" Target="presProp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26" Type="http://schemas.openxmlformats.org/officeDocument/2006/relationships/slide" Target="slides/slide125.xml"/><Relationship Id="rId13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notesMaster" Target="notesMasters/notesMaster1.xml"/><Relationship Id="rId13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handoutMaster" Target="handoutMasters/handoutMaster1.xml"/><Relationship Id="rId136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3-04-22T14:27:02.854" idx="1">
    <p:pos x="5418" y="3012"/>
    <p:text/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82913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>
            <a:lvl1pPr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 bwMode="auto">
          <a:xfrm>
            <a:off x="3897313" y="0"/>
            <a:ext cx="2982912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>
            <a:lvl1pPr algn="r"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fld id="{3BF7C7B5-275F-4D1F-9AB4-9255447DBC73}" type="datetimeFigureOut">
              <a:rPr lang="en-US"/>
              <a:pPr/>
              <a:t>4/24/2013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 bwMode="auto">
          <a:xfrm>
            <a:off x="0" y="8829675"/>
            <a:ext cx="2982913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b" anchorCtr="0" compatLnSpc="1">
            <a:prstTxWarp prst="textNoShape">
              <a:avLst/>
            </a:prstTxWarp>
          </a:bodyPr>
          <a:lstStyle>
            <a:lvl1pPr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 bwMode="auto">
          <a:xfrm>
            <a:off x="3897313" y="8829675"/>
            <a:ext cx="2982912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b" anchorCtr="0" compatLnSpc="1">
            <a:prstTxWarp prst="textNoShape">
              <a:avLst/>
            </a:prstTxWarp>
          </a:bodyPr>
          <a:lstStyle>
            <a:lvl1pPr algn="r"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fld id="{3DADE544-1278-4EDA-8870-0A169B9A6D6D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324060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82913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>
            <a:lvl1pPr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 bwMode="auto">
          <a:xfrm>
            <a:off x="3897313" y="0"/>
            <a:ext cx="2982912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>
            <a:lvl1pPr algn="r"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fld id="{9B46F231-FB2B-4655-A644-E2477325E686}" type="datetimeFigureOut">
              <a:rPr lang="en-US"/>
              <a:pPr/>
              <a:t>4/24/2013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176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 bwMode="auto">
          <a:xfrm>
            <a:off x="687388" y="4416425"/>
            <a:ext cx="5507037" cy="4183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 bwMode="auto">
          <a:xfrm>
            <a:off x="0" y="8829675"/>
            <a:ext cx="2982913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b" anchorCtr="0" compatLnSpc="1">
            <a:prstTxWarp prst="textNoShape">
              <a:avLst/>
            </a:prstTxWarp>
          </a:bodyPr>
          <a:lstStyle>
            <a:lvl1pPr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 bwMode="auto">
          <a:xfrm>
            <a:off x="3897313" y="8829675"/>
            <a:ext cx="2982912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b" anchorCtr="0" compatLnSpc="1">
            <a:prstTxWarp prst="textNoShape">
              <a:avLst/>
            </a:prstTxWarp>
          </a:bodyPr>
          <a:lstStyle>
            <a:lvl1pPr algn="r"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fld id="{6FB4F6EA-423E-42DF-9292-215E7D886C4E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520194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77765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106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61371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mvccourse.telerik.com/" TargetMode="External"/><Relationship Id="rId13" Type="http://schemas.openxmlformats.org/officeDocument/2006/relationships/hyperlink" Target="http://algoacademy.telerik.com/" TargetMode="External"/><Relationship Id="rId18" Type="http://schemas.openxmlformats.org/officeDocument/2006/relationships/hyperlink" Target="http://www.minkov.it/" TargetMode="External"/><Relationship Id="rId3" Type="http://schemas.openxmlformats.org/officeDocument/2006/relationships/hyperlink" Target="http://kursove-uroci-knigi-obuchenie-programirane-web-design-csharp.info/" TargetMode="External"/><Relationship Id="rId7" Type="http://schemas.openxmlformats.org/officeDocument/2006/relationships/hyperlink" Target="http://schoolacademy.telerik.com/" TargetMode="External"/><Relationship Id="rId12" Type="http://schemas.openxmlformats.org/officeDocument/2006/relationships/hyperlink" Target="http://codecourse.telerik.com/" TargetMode="External"/><Relationship Id="rId17" Type="http://schemas.openxmlformats.org/officeDocument/2006/relationships/hyperlink" Target="http://www.introprogramming.info/" TargetMode="External"/><Relationship Id="rId2" Type="http://schemas.openxmlformats.org/officeDocument/2006/relationships/hyperlink" Target="http://forums.academy.telerik.com/" TargetMode="External"/><Relationship Id="rId16" Type="http://schemas.openxmlformats.org/officeDocument/2006/relationships/hyperlink" Target="http://mobiledevcourse.telerik.com/" TargetMode="External"/><Relationship Id="rId20" Type="http://schemas.openxmlformats.org/officeDocument/2006/relationships/hyperlink" Target="http://csharpfundamentals.telerik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html5course.telerik.com/" TargetMode="External"/><Relationship Id="rId11" Type="http://schemas.openxmlformats.org/officeDocument/2006/relationships/hyperlink" Target="http://www.nakov.com/" TargetMode="External"/><Relationship Id="rId5" Type="http://schemas.openxmlformats.org/officeDocument/2006/relationships/hyperlink" Target="http://seocourse.telerik.com/" TargetMode="External"/><Relationship Id="rId15" Type="http://schemas.openxmlformats.org/officeDocument/2006/relationships/hyperlink" Target="http://academy.telerik.com/" TargetMode="External"/><Relationship Id="rId10" Type="http://schemas.openxmlformats.org/officeDocument/2006/relationships/hyperlink" Target="http://www.bgcoder.com/" TargetMode="External"/><Relationship Id="rId19" Type="http://schemas.openxmlformats.org/officeDocument/2006/relationships/hyperlink" Target="http://www.nikolay.it/" TargetMode="External"/><Relationship Id="rId4" Type="http://schemas.openxmlformats.org/officeDocument/2006/relationships/hyperlink" Target="http://www.telerik-kids.com/" TargetMode="External"/><Relationship Id="rId9" Type="http://schemas.openxmlformats.org/officeDocument/2006/relationships/hyperlink" Target="http://clouddevcourse.telerik.com/" TargetMode="External"/><Relationship Id="rId14" Type="http://schemas.openxmlformats.org/officeDocument/2006/relationships/hyperlink" Target="http://aspnetcourse.telerik.com/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8"/>
          <p:cNvSpPr>
            <a:spLocks noGrp="1"/>
          </p:cNvSpPr>
          <p:nvPr>
            <p:ph type="ctrTitle" hasCustomPrompt="1"/>
          </p:nvPr>
        </p:nvSpPr>
        <p:spPr>
          <a:xfrm>
            <a:off x="457200" y="1524000"/>
            <a:ext cx="8229600" cy="1524000"/>
          </a:xfrm>
          <a:prstGeom prst="rect">
            <a:avLst/>
          </a:prstGeom>
        </p:spPr>
        <p:txBody>
          <a:bodyPr tIns="0" bIns="0" anchor="b" anchorCtr="0"/>
          <a:lstStyle>
            <a:lvl1pPr algn="r">
              <a:lnSpc>
                <a:spcPts val="5600"/>
              </a:lnSpc>
              <a:defRPr sz="5400" cap="none" baseline="0">
                <a:solidFill>
                  <a:srgbClr val="D4FF5B"/>
                </a:solidFill>
                <a:effectLst>
                  <a:outerShdw blurRad="30000" dist="30000" dir="2700000" algn="tl" rotWithShape="0">
                    <a:schemeClr val="bg2">
                      <a:shade val="45000"/>
                      <a:satMod val="150000"/>
                      <a:alpha val="90000"/>
                    </a:schemeClr>
                  </a:outerShdw>
                  <a:reflection blurRad="120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7" name="Subtitle 16"/>
          <p:cNvSpPr>
            <a:spLocks noGrp="1"/>
          </p:cNvSpPr>
          <p:nvPr>
            <p:ph type="subTitle" idx="1" hasCustomPrompt="1"/>
          </p:nvPr>
        </p:nvSpPr>
        <p:spPr>
          <a:xfrm>
            <a:off x="457200" y="3240880"/>
            <a:ext cx="8229600" cy="569120"/>
          </a:xfrm>
          <a:prstGeom prst="rect">
            <a:avLst/>
          </a:prstGeom>
        </p:spPr>
        <p:txBody>
          <a:bodyPr lIns="90000" tIns="0" rIns="90000" bIns="0" anchor="ctr" anchorCtr="0"/>
          <a:lstStyle>
            <a:lvl1pPr marL="0" indent="0" algn="r">
              <a:buNone/>
              <a:defRPr sz="2800">
                <a:solidFill>
                  <a:srgbClr val="FAF8C8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 smtClean="0"/>
              <a:t>Presentation Subtitle</a:t>
            </a:r>
            <a:endParaRPr 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667000" y="4114800"/>
            <a:ext cx="6248400" cy="0"/>
          </a:xfrm>
          <a:prstGeom prst="line">
            <a:avLst/>
          </a:prstGeom>
          <a:ln w="38100" cap="rnd">
            <a:solidFill>
              <a:schemeClr val="accent5">
                <a:lumMod val="20000"/>
                <a:lumOff val="80000"/>
                <a:alpha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444500" y="4572000"/>
            <a:ext cx="3352800" cy="533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dirty="0" smtClean="0">
                <a:solidFill>
                  <a:srgbClr val="DEFF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5833646"/>
            <a:ext cx="335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marL="319088" lvl="0" indent="-31908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800" b="1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Company Name</a:t>
            </a:r>
            <a:endParaRPr lang="en-US" sz="1800" b="1" dirty="0">
              <a:solidFill>
                <a:srgbClr val="0EFE5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6138446"/>
            <a:ext cx="3352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algn="l"/>
            <a:r>
              <a:rPr lang="en-US" sz="1600" b="1" dirty="0" smtClean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Company Web Site</a:t>
            </a:r>
            <a:endParaRPr lang="en-US" sz="1600" b="1" dirty="0">
              <a:solidFill>
                <a:schemeClr val="tx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5029200"/>
            <a:ext cx="3352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9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5405735"/>
            <a:ext cx="3352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smtClean="0"/>
              <a:t>Web Site</a:t>
            </a:r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267200" y="4572000"/>
            <a:ext cx="4419600" cy="1905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76200"/>
            <a:ext cx="7086600" cy="8382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r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lang="en-US" sz="4000" b="1" kern="1200" baseline="0" dirty="0">
                <a:ln w="500"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Slide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28600" y="914400"/>
            <a:ext cx="8686800" cy="5791200"/>
          </a:xfrm>
          <a:prstGeom prst="rect">
            <a:avLst/>
          </a:prstGeom>
        </p:spPr>
        <p:txBody>
          <a:bodyPr/>
          <a:lstStyle>
            <a:lvl1pPr marL="282575" indent="-282575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tabLst>
                <a:tab pos="282575" algn="l"/>
              </a:tabLst>
              <a:defRPr sz="3200">
                <a:solidFill>
                  <a:srgbClr val="EBFFD2"/>
                </a:solidFill>
              </a:defRPr>
            </a:lvl1pPr>
            <a:lvl2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defRPr sz="3000">
                <a:solidFill>
                  <a:schemeClr val="tx1">
                    <a:lumMod val="40000"/>
                    <a:lumOff val="60000"/>
                  </a:schemeClr>
                </a:solidFill>
              </a:defRPr>
            </a:lvl2pPr>
            <a:lvl3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defRPr sz="2800">
                <a:solidFill>
                  <a:srgbClr val="F5FFC2"/>
                </a:solidFill>
              </a:defRPr>
            </a:lvl3pPr>
            <a:lvl4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defRPr sz="2600">
                <a:solidFill>
                  <a:schemeClr val="tx1">
                    <a:lumMod val="40000"/>
                    <a:lumOff val="60000"/>
                  </a:schemeClr>
                </a:solidFill>
              </a:defRPr>
            </a:lvl4pPr>
            <a:lvl5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defRPr sz="2400">
                <a:solidFill>
                  <a:schemeClr val="tx1">
                    <a:lumMod val="40000"/>
                    <a:lumOff val="6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8610600" y="6553200"/>
            <a:ext cx="457200" cy="228600"/>
          </a:xfrm>
          <a:prstGeom prst="rect">
            <a:avLst/>
          </a:prstGeom>
        </p:spPr>
        <p:txBody>
          <a:bodyPr anchor="ctr" anchorCtr="0"/>
          <a:lstStyle>
            <a:lvl1pPr algn="r">
              <a:defRPr sz="1100"/>
            </a:lvl1pPr>
          </a:lstStyle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76200"/>
            <a:ext cx="7086600" cy="8382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lnSpc>
                <a:spcPts val="4000"/>
              </a:lnSpc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Slide Title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>
          <a:xfrm>
            <a:off x="228600" y="990600"/>
            <a:ext cx="8686800" cy="579646"/>
          </a:xfrm>
          <a:prstGeom prst="rect">
            <a:avLst/>
          </a:prstGeom>
        </p:spPr>
        <p:txBody>
          <a:bodyPr>
            <a:spAutoFit/>
          </a:bodyPr>
          <a:lstStyle>
            <a:lvl1pPr marL="319088" marR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 sz="3000" baseline="0"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  <a:lvl2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defRPr sz="3000">
                <a:solidFill>
                  <a:schemeClr val="tx1">
                    <a:lumMod val="40000"/>
                    <a:lumOff val="60000"/>
                  </a:schemeClr>
                </a:solidFill>
              </a:defRPr>
            </a:lvl2pPr>
            <a:lvl3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defRPr sz="2800">
                <a:solidFill>
                  <a:schemeClr val="tx1">
                    <a:lumMod val="40000"/>
                    <a:lumOff val="60000"/>
                  </a:schemeClr>
                </a:solidFill>
              </a:defRPr>
            </a:lvl3pPr>
            <a:lvl4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defRPr sz="2600">
                <a:solidFill>
                  <a:schemeClr val="tx1">
                    <a:lumMod val="40000"/>
                    <a:lumOff val="60000"/>
                  </a:schemeClr>
                </a:solidFill>
              </a:defRPr>
            </a:lvl4pPr>
            <a:lvl5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defRPr sz="2400">
                <a:solidFill>
                  <a:schemeClr val="tx1">
                    <a:lumMod val="40000"/>
                    <a:lumOff val="60000"/>
                  </a:schemeClr>
                </a:solidFill>
              </a:defRPr>
            </a:lvl5pPr>
          </a:lstStyle>
          <a:p>
            <a:pPr marL="319088" marR="0" lvl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CFF66">
                    <a:lumMod val="20000"/>
                    <a:lumOff val="8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First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33400" y="1752600"/>
            <a:ext cx="8077200" cy="470898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>
              <a:spcBef>
                <a:spcPts val="0"/>
              </a:spcBef>
              <a:buNone/>
              <a:defRPr lang="en-US" sz="2000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defRPr>
            </a:lvl1pPr>
          </a:lstStyle>
          <a:p>
            <a:pPr lvl="0"/>
            <a:r>
              <a:rPr lang="en-US" noProof="1" smtClean="0"/>
              <a:t>Enter source code here</a:t>
            </a:r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8610600" y="6553200"/>
            <a:ext cx="457200" cy="228600"/>
          </a:xfrm>
          <a:prstGeom prst="rect">
            <a:avLst/>
          </a:prstGeom>
        </p:spPr>
        <p:txBody>
          <a:bodyPr anchor="ctr" anchorCtr="0"/>
          <a:lstStyle>
            <a:lvl1pPr algn="r">
              <a:defRPr sz="1100"/>
            </a:lvl1pPr>
          </a:lstStyle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16855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 hasCustomPrompt="1"/>
          </p:nvPr>
        </p:nvSpPr>
        <p:spPr>
          <a:xfrm>
            <a:off x="609600" y="2743201"/>
            <a:ext cx="7924800" cy="685800"/>
          </a:xfrm>
          <a:prstGeom prst="rect">
            <a:avLst/>
          </a:prstGeom>
        </p:spPr>
        <p:txBody>
          <a:bodyPr tIns="0" bIns="0" anchor="ctr" anchorCtr="0"/>
          <a:lstStyle>
            <a:lvl1pPr algn="ctr">
              <a:lnSpc>
                <a:spcPts val="5600"/>
              </a:lnSpc>
              <a:defRPr sz="5000" cap="none" baseline="0">
                <a:effectLst>
                  <a:outerShdw blurRad="30000" dist="30000" dir="2700000" algn="tl" rotWithShape="0">
                    <a:schemeClr val="bg2">
                      <a:shade val="45000"/>
                      <a:satMod val="150000"/>
                      <a:alpha val="90000"/>
                    </a:schemeClr>
                  </a:outerShdw>
                  <a:reflection blurRad="120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  <p:sp>
        <p:nvSpPr>
          <p:cNvPr id="17" name="Subtitle 16"/>
          <p:cNvSpPr>
            <a:spLocks noGrp="1"/>
          </p:cNvSpPr>
          <p:nvPr>
            <p:ph type="subTitle" idx="1" hasCustomPrompt="1"/>
          </p:nvPr>
        </p:nvSpPr>
        <p:spPr>
          <a:xfrm>
            <a:off x="609600" y="3469480"/>
            <a:ext cx="7924800" cy="56912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800" b="1" kern="1200" baseline="0" dirty="0">
                <a:solidFill>
                  <a:srgbClr val="FAF7C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 smtClean="0"/>
              <a:t>Section Subtitle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/>
          <p:cNvGrpSpPr/>
          <p:nvPr userDrawn="1"/>
        </p:nvGrpSpPr>
        <p:grpSpPr>
          <a:xfrm>
            <a:off x="130434" y="6373882"/>
            <a:ext cx="1816798" cy="331718"/>
            <a:chOff x="1236228" y="1523999"/>
            <a:chExt cx="4351212" cy="3261410"/>
          </a:xfrm>
          <a:noFill/>
        </p:grpSpPr>
        <p:sp>
          <p:nvSpPr>
            <p:cNvPr id="31" name="TextBox 30">
              <a:hlinkClick r:id="rId2" tooltip="Форум за програмиране и уеб дизайн - дискусии, съвети, въпроси и отговори @ Софтуерна академия на Телерик"/>
            </p:cNvPr>
            <p:cNvSpPr txBox="1"/>
            <p:nvPr userDrawn="1"/>
          </p:nvSpPr>
          <p:spPr>
            <a:xfrm flipH="1">
              <a:off x="3394420" y="1733044"/>
              <a:ext cx="1528760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форум програмиране, форум уеб дизайн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2" name="TextBox 31">
              <a:hlinkClick r:id="rId3" tooltip="Курсове и уроци по програмиране, уеб дизайн, разработка на софтуер и информационни технологии - лекции, видео уроци, обучения - безплатно"/>
            </p:cNvPr>
            <p:cNvSpPr txBox="1"/>
            <p:nvPr userDrawn="1"/>
          </p:nvSpPr>
          <p:spPr>
            <a:xfrm flipH="1">
              <a:off x="1350512" y="1528531"/>
              <a:ext cx="2008656" cy="114988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курсове и уроци по програмиране, уеб дизайн – безплатно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33" name="TextBox 32">
              <a:hlinkClick r:id="rId4" tooltip="Програмиране за деца - безплатно в Телерик кидс академия"/>
            </p:cNvPr>
            <p:cNvSpPr txBox="1"/>
            <p:nvPr userDrawn="1"/>
          </p:nvSpPr>
          <p:spPr>
            <a:xfrm flipH="1">
              <a:off x="1538277" y="2175145"/>
              <a:ext cx="1816697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програмиране за деца – безплатни курсове и уроци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34" name="TextBox 33">
              <a:hlinkClick r:id="rId5" tooltip="Безплатен SEO курс - оптимизация за търсачки, уроци по SEO"/>
            </p:cNvPr>
            <p:cNvSpPr txBox="1"/>
            <p:nvPr userDrawn="1"/>
          </p:nvSpPr>
          <p:spPr>
            <a:xfrm flipH="1">
              <a:off x="1660733" y="2421354"/>
              <a:ext cx="1697683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 algn="l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безплатен SEO курс - оптимизация за търсачки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5" name="TextBox 34">
              <a:hlinkClick r:id="rId6" tooltip="Безплатен курс &quot;Уеб дизайн с HTML, CSS и JavaScript&quot; - уроци по правене на уеб сайтове, HTML, CSS, Photoshop, JavaScript и CMS системи"/>
            </p:cNvPr>
            <p:cNvSpPr txBox="1"/>
            <p:nvPr userDrawn="1"/>
          </p:nvSpPr>
          <p:spPr>
            <a:xfrm flipH="1">
              <a:off x="1448482" y="2878556"/>
              <a:ext cx="1908837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уроци по уеб дизайн, HTML, CSS, JavaScript, Photoshop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6" name="TextBox 35">
              <a:hlinkClick r:id="rId7" tooltip="Училищна софтуерна академия - безплатни уроци по програмиране и уеб дизайн"/>
            </p:cNvPr>
            <p:cNvSpPr txBox="1"/>
            <p:nvPr userDrawn="1"/>
          </p:nvSpPr>
          <p:spPr>
            <a:xfrm flipH="1">
              <a:off x="1636239" y="1946534"/>
              <a:ext cx="1747592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l"/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уроци по програмиране и уеб дизайн за ученици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37" name="TextBox 36">
              <a:hlinkClick r:id="rId8" tooltip="Безплатен курс &quot;Програмиране с ASP.NET MVC&quot; - уеб технологии, бази данни, C#, .NET, ASP.NET MVC"/>
            </p:cNvPr>
            <p:cNvSpPr txBox="1"/>
            <p:nvPr userDrawn="1"/>
          </p:nvSpPr>
          <p:spPr>
            <a:xfrm flipH="1">
              <a:off x="3402824" y="2230065"/>
              <a:ext cx="1939551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ASP.NET MVC курс – HTML, SQL, C#, .NET, ASP.NET MVC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8" name="TextBox 37">
              <a:hlinkClick r:id="rId9" tooltip="Безплатен курс &quot;Разработка на софтуер в Cloud среда&quot; - AppEngine, AWS, Azure"/>
            </p:cNvPr>
            <p:cNvSpPr txBox="1"/>
            <p:nvPr userDrawn="1"/>
          </p:nvSpPr>
          <p:spPr>
            <a:xfrm flipH="1">
              <a:off x="1440310" y="3574997"/>
              <a:ext cx="1881966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безплатен курс "Разработка на софтуер в cloud среда"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39" name="TextBox 38">
              <a:hlinkClick r:id="rId10" tooltip="BG Coder - онлайн състезателна система - тренировки за състезания по програмиране - online judge"/>
            </p:cNvPr>
            <p:cNvSpPr txBox="1"/>
            <p:nvPr userDrawn="1"/>
          </p:nvSpPr>
          <p:spPr>
            <a:xfrm flipH="1">
              <a:off x="3389110" y="1523999"/>
              <a:ext cx="1874287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BG Coder - онлайн състезателна система - online judge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0" name="TextBox 39">
              <a:hlinkClick r:id="rId11" tooltip="Светлин Наков - курсове и уроци по програмиране, уеб дизайн, книги, обучения - безплатно"/>
            </p:cNvPr>
            <p:cNvSpPr txBox="1"/>
            <p:nvPr userDrawn="1"/>
          </p:nvSpPr>
          <p:spPr>
            <a:xfrm flipH="1">
              <a:off x="1236228" y="2649965"/>
              <a:ext cx="2123831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курсове и уроци по програмиране, книги – безплатно от Наков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1" name="TextBox 40">
              <a:hlinkClick r:id="rId12" tooltip="Безплатен курс &quot;Качествен програмен код&quot;"/>
            </p:cNvPr>
            <p:cNvSpPr txBox="1"/>
            <p:nvPr userDrawn="1"/>
          </p:nvSpPr>
          <p:spPr>
            <a:xfrm flipH="1">
              <a:off x="1766855" y="3335748"/>
              <a:ext cx="1594026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безплатен курс "Качествен програмен код"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42" name="TextBox 41">
              <a:hlinkClick r:id="rId13" tooltip="Алго академия - Академия по алгоритмично програмиране - безплатни уроци по алгоритми и структури от данни, състезателно програмиране и състезания"/>
            </p:cNvPr>
            <p:cNvSpPr txBox="1"/>
            <p:nvPr userDrawn="1"/>
          </p:nvSpPr>
          <p:spPr>
            <a:xfrm flipH="1">
              <a:off x="3407676" y="2461282"/>
              <a:ext cx="1977943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алго академия – състезателно програмиране, състезания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3" name="TextBox 42">
              <a:hlinkClick r:id="rId14" tooltip="Безплатен ASP.NET курс - уеб програмиране, бази данни, C#, .NET, ASP.NET"/>
            </p:cNvPr>
            <p:cNvSpPr txBox="1"/>
            <p:nvPr userDrawn="1"/>
          </p:nvSpPr>
          <p:spPr>
            <a:xfrm flipH="1">
              <a:off x="3406019" y="1985429"/>
              <a:ext cx="2181421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ASP.NET курс - уеб програмиране, бази данни, C#, .NET, ASP.NET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4" name="TextBox 43">
              <a:hlinkClick r:id="rId15" tooltip="Софтуерна академия на Телерик - безплатни курсове и уроци по програмиране"/>
            </p:cNvPr>
            <p:cNvSpPr txBox="1"/>
            <p:nvPr userDrawn="1"/>
          </p:nvSpPr>
          <p:spPr>
            <a:xfrm flipH="1">
              <a:off x="1504800" y="1717933"/>
              <a:ext cx="1901159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200"/>
              </a:lvl1pPr>
            </a:lstStyle>
            <a:p>
              <a:pPr lvl="0" algn="l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курсове и уроци по </a:t>
              </a:r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програмиране – Телерик академия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45" name="TextBox 44">
              <a:hlinkClick r:id="rId16" tooltip="Безплатен курс &quot;Разработка на мобилни приложения&quot; - iPhone, Android, Windows Phone, PhoneGap, HTML5, jQuery, AJAX"/>
            </p:cNvPr>
            <p:cNvSpPr txBox="1"/>
            <p:nvPr userDrawn="1"/>
          </p:nvSpPr>
          <p:spPr>
            <a:xfrm flipH="1">
              <a:off x="3404043" y="2718405"/>
              <a:ext cx="2058568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курс мобилни приложения с iPhone, Android, WP7, PhoneGap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6" name="TextBox 45">
              <a:hlinkClick r:id="rId17" tooltip="Free C# Programming Book by Svetlin Nakov - безплатна C# книга от Светлин Наков, книга C#, книга Java, безплатна книга"/>
            </p:cNvPr>
            <p:cNvSpPr txBox="1"/>
            <p:nvPr userDrawn="1"/>
          </p:nvSpPr>
          <p:spPr>
            <a:xfrm flipH="1">
              <a:off x="1440317" y="3117785"/>
              <a:ext cx="1901159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free C# book, безплатна книга C#, книга Java, книга C#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47" name="TextBox 46">
              <a:hlinkClick r:id="rId18" tooltip="Дончо Минков - сайт за програмиране"/>
            </p:cNvPr>
            <p:cNvSpPr txBox="1"/>
            <p:nvPr userDrawn="1"/>
          </p:nvSpPr>
          <p:spPr>
            <a:xfrm flipH="1">
              <a:off x="3401370" y="2963513"/>
              <a:ext cx="1475012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600">
                  <a:ln w="0">
                    <a:solidFill>
                      <a:schemeClr val="tx1"/>
                    </a:solidFill>
                  </a:ln>
                  <a:effectLst/>
                </a:defRPr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</a:rPr>
                <a:t>Дончо Минков - сайт за програмиране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</a:endParaRPr>
            </a:p>
          </p:txBody>
        </p:sp>
        <p:sp>
          <p:nvSpPr>
            <p:cNvPr id="48" name="TextBox 47">
              <a:hlinkClick r:id="rId19" tooltip="Николай Костов - блог за програмиране"/>
            </p:cNvPr>
            <p:cNvSpPr txBox="1"/>
            <p:nvPr userDrawn="1"/>
          </p:nvSpPr>
          <p:spPr>
            <a:xfrm flipH="1">
              <a:off x="3401423" y="3217864"/>
              <a:ext cx="1513403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l"/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Николай Костов - блог за програмиране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49" name="TextBox 48">
              <a:hlinkClick r:id="rId20" tooltip="безплатен C# курс в софтуерната академия на Наков"/>
            </p:cNvPr>
            <p:cNvSpPr txBox="1"/>
            <p:nvPr userDrawn="1"/>
          </p:nvSpPr>
          <p:spPr>
            <a:xfrm flipH="1">
              <a:off x="3398079" y="3548402"/>
              <a:ext cx="1359837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600">
                  <a:ln w="0">
                    <a:solidFill>
                      <a:schemeClr val="tx1"/>
                    </a:solidFill>
                  </a:ln>
                  <a:effectLst/>
                </a:defRPr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</a:rPr>
                <a:t>C# курс, програмиране, безплатно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</a:endParaRPr>
            </a:p>
          </p:txBody>
        </p:sp>
      </p:grp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152400"/>
            <a:ext cx="7086600" cy="8382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r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lang="en-US" sz="4000" b="1" kern="1200" baseline="0" dirty="0">
                <a:ln w="500"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9" name="TextBox 8">
            <a:hlinkClick r:id="rId2" tooltip="Форум за програмиране и уеб дизайн - дискусии, съвети, въпроси и отговори @ Софтуерна академия на Телерик"/>
          </p:cNvPr>
          <p:cNvSpPr txBox="1"/>
          <p:nvPr userDrawn="1"/>
        </p:nvSpPr>
        <p:spPr>
          <a:xfrm rot="12041701" flipH="1">
            <a:off x="7471619" y="3840481"/>
            <a:ext cx="890352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9600" b="1" dirty="0" smtClean="0">
                <a:solidFill>
                  <a:schemeClr val="tx1">
                    <a:lumMod val="7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9600" b="1" dirty="0">
              <a:solidFill>
                <a:schemeClr val="tx1">
                  <a:lumMod val="75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1" name="TextBox 10">
            <a:hlinkClick r:id="rId4" tooltip="Програмиране за деца - безплатно в Телерик кидс академия"/>
          </p:cNvPr>
          <p:cNvSpPr txBox="1"/>
          <p:nvPr userDrawn="1"/>
        </p:nvSpPr>
        <p:spPr>
          <a:xfrm rot="9535351" flipH="1">
            <a:off x="923386" y="1861198"/>
            <a:ext cx="673363" cy="144655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isometricOffAxis1Righ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8800" dirty="0" smtClean="0"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8800" dirty="0">
              <a:solidFill>
                <a:schemeClr val="accent5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2" name="TextBox 11">
            <a:hlinkClick r:id="rId5" tooltip="Безплатен SEO курс - оптимизация за търсачки, уроци по SEO"/>
          </p:cNvPr>
          <p:cNvSpPr txBox="1"/>
          <p:nvPr userDrawn="1"/>
        </p:nvSpPr>
        <p:spPr>
          <a:xfrm rot="16938170" flipH="1">
            <a:off x="4905823" y="966542"/>
            <a:ext cx="859648" cy="199289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11500" b="1" dirty="0" smtClean="0">
                <a:solidFill>
                  <a:srgbClr val="FF831D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1500" b="1" dirty="0">
              <a:solidFill>
                <a:srgbClr val="FF831D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3" name="TextBox 12">
            <a:hlinkClick r:id="rId6" tooltip="Безплатен курс &quot;Уеб дизайн с HTML, CSS и JavaScript&quot; - уроци по правене на уеб сайтове, HTML, CSS, Photoshop, JavaScript и CMS системи"/>
          </p:cNvPr>
          <p:cNvSpPr txBox="1"/>
          <p:nvPr userDrawn="1"/>
        </p:nvSpPr>
        <p:spPr>
          <a:xfrm rot="19836951" flipH="1">
            <a:off x="7379010" y="1495154"/>
            <a:ext cx="949687" cy="206210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r>
              <a:rPr lang="en-US" sz="12800" b="1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innerShdw blurRad="63500" dist="50800" dir="8100000">
                    <a:prstClr val="black">
                      <a:alpha val="50000"/>
                    </a:prstClr>
                  </a:innerShdw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2800" b="1" dirty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innerShdw blurRad="63500" dist="50800" dir="8100000">
                  <a:prstClr val="black">
                    <a:alpha val="50000"/>
                  </a:prstClr>
                </a:innerShdw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4" name="TextBox 13">
            <a:hlinkClick r:id="rId7" tooltip="Училищна софтуерна академия - безплатни уроци по програмиране и уеб дизайн"/>
          </p:cNvPr>
          <p:cNvSpPr txBox="1"/>
          <p:nvPr userDrawn="1"/>
        </p:nvSpPr>
        <p:spPr>
          <a:xfrm rot="2233443" flipH="1">
            <a:off x="2139218" y="940065"/>
            <a:ext cx="445351" cy="95410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HeroicExtremeLeftFacing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5600" dirty="0" smtClean="0">
                <a:solidFill>
                  <a:schemeClr val="tx2">
                    <a:lumMod val="7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5600" dirty="0">
              <a:solidFill>
                <a:schemeClr val="tx2">
                  <a:lumMod val="75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5" name="TextBox 14">
            <a:hlinkClick r:id="rId8" tooltip="Безплатен курс &quot;Програмиране с ASP.NET MVC&quot; - уеб технологии, бази данни, C#, .NET, ASP.NET MVC"/>
          </p:cNvPr>
          <p:cNvSpPr txBox="1"/>
          <p:nvPr userDrawn="1"/>
        </p:nvSpPr>
        <p:spPr>
          <a:xfrm rot="8530737" flipH="1">
            <a:off x="4757100" y="4722613"/>
            <a:ext cx="643173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9600" dirty="0" smtClean="0">
                <a:solidFill>
                  <a:srgbClr val="FF4A37"/>
                </a:solidFill>
                <a:effectLst>
                  <a:reflection blurRad="6350" stA="60000" endA="900" endPos="60000" dist="29997" dir="5400000" sy="-100000" algn="bl" rotWithShape="0"/>
                </a:effectLst>
              </a:rPr>
              <a:t>?</a:t>
            </a:r>
            <a:endParaRPr lang="en-US" sz="9600" dirty="0">
              <a:solidFill>
                <a:srgbClr val="FF4A37"/>
              </a:solidFill>
              <a:effectLst>
                <a:reflection blurRad="6350" stA="60000" endA="900" endPos="60000" dist="29997" dir="5400000" sy="-100000" algn="bl" rotWithShape="0"/>
              </a:effectLst>
            </a:endParaRPr>
          </a:p>
        </p:txBody>
      </p:sp>
      <p:sp>
        <p:nvSpPr>
          <p:cNvPr id="16" name="TextBox 15">
            <a:hlinkClick r:id="rId9" tooltip="Безплатен курс &quot;Разработка на софтуер в Cloud среда&quot; - AppEngine, AWS, Azure"/>
          </p:cNvPr>
          <p:cNvSpPr txBox="1"/>
          <p:nvPr userDrawn="1"/>
        </p:nvSpPr>
        <p:spPr>
          <a:xfrm rot="12627025" flipH="1">
            <a:off x="2910497" y="4405707"/>
            <a:ext cx="386488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600" dirty="0" smtClean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600" dirty="0">
              <a:solidFill>
                <a:schemeClr val="tx2">
                  <a:lumMod val="40000"/>
                  <a:lumOff val="6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7" name="TextBox 16">
            <a:hlinkClick r:id="rId10" tooltip="BG Coder - онлайн състезателна система - тренировки за състезания по програмиране - online judge"/>
          </p:cNvPr>
          <p:cNvSpPr txBox="1"/>
          <p:nvPr userDrawn="1"/>
        </p:nvSpPr>
        <p:spPr>
          <a:xfrm rot="1186146" flipH="1">
            <a:off x="6185957" y="4125718"/>
            <a:ext cx="499379" cy="110799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69850" prst="divot"/>
            </a:sp3d>
          </a:bodyPr>
          <a:lstStyle/>
          <a:p>
            <a:r>
              <a:rPr lang="en-US" sz="6600" dirty="0" smtClean="0">
                <a:solidFill>
                  <a:srgbClr val="9966FF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6600" dirty="0">
              <a:solidFill>
                <a:srgbClr val="9966FF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8" name="TextBox 17">
            <a:hlinkClick r:id="rId11" tooltip="Светлин Наков - курсове и уроци по програмиране, уеб дизайн, книги, обучения - безплатно"/>
          </p:cNvPr>
          <p:cNvSpPr txBox="1"/>
          <p:nvPr userDrawn="1"/>
        </p:nvSpPr>
        <p:spPr>
          <a:xfrm rot="19460650" flipH="1">
            <a:off x="3150206" y="1979501"/>
            <a:ext cx="489197" cy="769441"/>
          </a:xfrm>
          <a:prstGeom prst="rect">
            <a:avLst/>
          </a:prstGeom>
          <a:noFill/>
        </p:spPr>
        <p:txBody>
          <a:bodyPr wrap="square" rtlCol="0">
            <a:prstTxWarp prst="textInflate">
              <a:avLst/>
            </a:prstTxWarp>
            <a:spAutoFit/>
            <a:scene3d>
              <a:camera prst="perspectiveRelaxedModerately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400" dirty="0" smtClean="0">
                <a:solidFill>
                  <a:srgbClr val="FF6699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4400" dirty="0">
              <a:solidFill>
                <a:srgbClr val="FF6699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9" name="TextBox 18">
            <a:hlinkClick r:id="rId12" tooltip="Безплатен курс &quot;Качествен програмен код&quot;"/>
          </p:cNvPr>
          <p:cNvSpPr txBox="1"/>
          <p:nvPr userDrawn="1"/>
        </p:nvSpPr>
        <p:spPr>
          <a:xfrm rot="18277140" flipH="1">
            <a:off x="405234" y="3272336"/>
            <a:ext cx="413607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600" dirty="0" smtClean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600" dirty="0">
              <a:solidFill>
                <a:schemeClr val="tx2">
                  <a:lumMod val="40000"/>
                  <a:lumOff val="6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0" name="TextBox 19">
            <a:hlinkClick r:id="rId13" tooltip="Алго академия - Академия по алгоритмично програмиране - безплатни уроци по алгоритми и структури от данни, състезателно програмиране и състезания"/>
          </p:cNvPr>
          <p:cNvSpPr txBox="1"/>
          <p:nvPr userDrawn="1"/>
        </p:nvSpPr>
        <p:spPr>
          <a:xfrm rot="18695734" flipH="1">
            <a:off x="3127407" y="5396299"/>
            <a:ext cx="5481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?</a:t>
            </a:r>
            <a:endParaRPr lang="en-US" sz="6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21" name="TextBox 20">
            <a:hlinkClick r:id="rId14" tooltip="Безплатен ASP.NET курс - уеб програмиране, бази данни, C#, .NET, ASP.NET"/>
          </p:cNvPr>
          <p:cNvSpPr txBox="1"/>
          <p:nvPr userDrawn="1"/>
        </p:nvSpPr>
        <p:spPr>
          <a:xfrm rot="10134629" flipH="1">
            <a:off x="6730680" y="5522529"/>
            <a:ext cx="444390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000" dirty="0" smtClean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4000" dirty="0">
              <a:solidFill>
                <a:schemeClr val="accent4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2" name="TextBox 21">
            <a:hlinkClick r:id="rId15" tooltip="Софтуерна академия на Телерик - безплатни курсове и уроци по програмиране"/>
          </p:cNvPr>
          <p:cNvSpPr txBox="1"/>
          <p:nvPr userDrawn="1"/>
        </p:nvSpPr>
        <p:spPr>
          <a:xfrm rot="12126217" flipH="1">
            <a:off x="559977" y="930479"/>
            <a:ext cx="387894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r>
              <a:rPr lang="en-US" sz="4000" b="1" spc="150" dirty="0" smtClean="0">
                <a:ln w="11430"/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?</a:t>
            </a:r>
            <a:endParaRPr lang="en-US" sz="4000" b="1" spc="150" dirty="0">
              <a:ln w="11430"/>
              <a:solidFill>
                <a:schemeClr val="accent4">
                  <a:lumMod val="60000"/>
                  <a:lumOff val="4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sp>
        <p:nvSpPr>
          <p:cNvPr id="23" name="TextBox 22">
            <a:hlinkClick r:id="rId16" tooltip="Безплатен курс &quot;Разработка на мобилни приложения&quot; - iPhone, Android, Windows Phone, PhoneGap, HTML5, jQuery, AJAX"/>
          </p:cNvPr>
          <p:cNvSpPr txBox="1"/>
          <p:nvPr userDrawn="1"/>
        </p:nvSpPr>
        <p:spPr>
          <a:xfrm rot="20840689" flipH="1">
            <a:off x="8186733" y="5517701"/>
            <a:ext cx="3574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ln w="19050">
                  <a:solidFill>
                    <a:schemeClr val="accent4">
                      <a:lumMod val="75000"/>
                      <a:alpha val="50000"/>
                    </a:schemeClr>
                  </a:solidFill>
                  <a:prstDash val="solid"/>
                  <a:miter lim="800000"/>
                </a:ln>
                <a:solidFill>
                  <a:schemeClr val="accent4">
                    <a:lumMod val="20000"/>
                    <a:lumOff val="80000"/>
                    <a:alpha val="25000"/>
                  </a:schemeClr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?</a:t>
            </a:r>
            <a:endParaRPr lang="en-US" sz="4000" b="1" dirty="0">
              <a:ln w="19050">
                <a:solidFill>
                  <a:schemeClr val="accent4">
                    <a:lumMod val="75000"/>
                    <a:alpha val="50000"/>
                  </a:schemeClr>
                </a:solidFill>
                <a:prstDash val="solid"/>
                <a:miter lim="800000"/>
              </a:ln>
              <a:solidFill>
                <a:schemeClr val="accent4">
                  <a:lumMod val="20000"/>
                  <a:lumOff val="80000"/>
                  <a:alpha val="25000"/>
                </a:schemeClr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24" name="TextBox 23">
            <a:hlinkClick r:id="rId17" tooltip="Free C# Programming Book by Svetlin Nakov - безплатна C# книга от Светлин Наков, книга C#, книга Java, безплатна книга"/>
          </p:cNvPr>
          <p:cNvSpPr txBox="1"/>
          <p:nvPr userDrawn="1"/>
        </p:nvSpPr>
        <p:spPr>
          <a:xfrm rot="15426793" flipH="1">
            <a:off x="1145826" y="4072253"/>
            <a:ext cx="369652" cy="76944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400" dirty="0" smtClean="0">
                <a:ln>
                  <a:solidFill>
                    <a:schemeClr val="accent2">
                      <a:lumMod val="40000"/>
                      <a:lumOff val="60000"/>
                    </a:schemeClr>
                  </a:solidFill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4400" dirty="0">
              <a:ln>
                <a:solidFill>
                  <a:schemeClr val="accent2">
                    <a:lumMod val="40000"/>
                    <a:lumOff val="60000"/>
                  </a:schemeClr>
                </a:solidFill>
              </a:ln>
              <a:solidFill>
                <a:schemeClr val="accent6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5" name="TextBox 24">
            <a:hlinkClick r:id="rId18" tooltip="Дончо Минков - сайт за програмиране"/>
          </p:cNvPr>
          <p:cNvSpPr txBox="1"/>
          <p:nvPr userDrawn="1"/>
        </p:nvSpPr>
        <p:spPr>
          <a:xfrm rot="11071760" flipH="1">
            <a:off x="6518175" y="1140358"/>
            <a:ext cx="345408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2800" dirty="0" smtClean="0">
                <a:ln>
                  <a:solidFill>
                    <a:schemeClr val="tx1">
                      <a:lumMod val="75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2800" dirty="0">
              <a:ln>
                <a:solidFill>
                  <a:schemeClr val="tx1">
                    <a:lumMod val="75000"/>
                  </a:schemeClr>
                </a:solidFill>
              </a:ln>
              <a:solidFill>
                <a:schemeClr val="accent4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6" name="TextBox 25">
            <a:hlinkClick r:id="rId19" tooltip="Николай Костов - блог за програмиране"/>
          </p:cNvPr>
          <p:cNvSpPr txBox="1"/>
          <p:nvPr userDrawn="1"/>
        </p:nvSpPr>
        <p:spPr>
          <a:xfrm rot="300526" flipH="1">
            <a:off x="3902297" y="1278821"/>
            <a:ext cx="345408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2800" b="1" dirty="0" smtClean="0">
                <a:ln w="31550" cmpd="sng">
                  <a:solidFill>
                    <a:schemeClr val="tx2">
                      <a:lumMod val="20000"/>
                      <a:lumOff val="80000"/>
                    </a:schemeClr>
                  </a:solidFill>
                  <a:prstDash val="solid"/>
                </a:ln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</a:rPr>
              <a:t>?</a:t>
            </a:r>
            <a:endParaRPr lang="en-US" sz="2800" dirty="0">
              <a:ln w="31550" cmpd="sng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</a:ln>
              <a:solidFill>
                <a:schemeClr val="tx1">
                  <a:lumMod val="20000"/>
                  <a:lumOff val="8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7" name="TextBox 26">
            <a:hlinkClick r:id="rId20" tooltip="C# курс - програмиране, уроци, видео, лекции от Наков"/>
          </p:cNvPr>
          <p:cNvSpPr txBox="1"/>
          <p:nvPr userDrawn="1"/>
        </p:nvSpPr>
        <p:spPr>
          <a:xfrm rot="2086872" flipH="1">
            <a:off x="8330354" y="1359227"/>
            <a:ext cx="444390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200" dirty="0" smtClean="0">
                <a:ln>
                  <a:solidFill>
                    <a:schemeClr val="accent1">
                      <a:lumMod val="40000"/>
                      <a:lumOff val="60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200" dirty="0"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  <a:solidFill>
                <a:schemeClr val="accent4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8" name="Rectangle 27"/>
          <p:cNvSpPr/>
          <p:nvPr userDrawn="1"/>
        </p:nvSpPr>
        <p:spPr>
          <a:xfrm>
            <a:off x="1828800" y="2903716"/>
            <a:ext cx="5486400" cy="1261884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7600" b="1" spc="150" noProof="0" dirty="0" smtClean="0">
                <a:ln w="11430"/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rPr>
              <a:t>Questions?</a:t>
            </a:r>
            <a:endParaRPr lang="en-US" sz="76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6807131" y="6400800"/>
            <a:ext cx="2218556" cy="369332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r">
              <a:buNone/>
              <a:defRPr sz="1800"/>
            </a:lvl1pPr>
          </a:lstStyle>
          <a:p>
            <a:pPr lvl="0"/>
            <a:r>
              <a:rPr lang="en-US" dirty="0" smtClean="0"/>
              <a:t>Course web site URL</a:t>
            </a:r>
            <a:endParaRPr lang="en-US" dirty="0"/>
          </a:p>
        </p:txBody>
      </p:sp>
      <p:sp>
        <p:nvSpPr>
          <p:cNvPr id="10" name="TextBox 9">
            <a:hlinkClick r:id="rId3" tooltip="Курсове и уроци по програмиране, уеб дизайн, разработка на софтуер и информационни технологии - лекции, видео уроци, обучения - безплатно"/>
          </p:cNvPr>
          <p:cNvSpPr txBox="1"/>
          <p:nvPr userDrawn="1"/>
        </p:nvSpPr>
        <p:spPr>
          <a:xfrm rot="2456848" flipH="1">
            <a:off x="968763" y="4970087"/>
            <a:ext cx="859648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>
              <a:lnSpc>
                <a:spcPct val="80000"/>
              </a:lnSpc>
            </a:pPr>
            <a:r>
              <a:rPr lang="en-US" sz="12000" b="1" dirty="0" smtClean="0">
                <a:solidFill>
                  <a:srgbClr val="FFBF8B"/>
                </a:solidFill>
                <a:effectLst>
                  <a:reflection blurRad="6350" stA="55000" endA="300" endPos="45500" dir="5400000" sy="-100000" algn="bl" rotWithShape="0"/>
                </a:effectLst>
                <a:latin typeface="Cambria" pitchFamily="18" charset="0"/>
              </a:rPr>
              <a:t>?</a:t>
            </a:r>
            <a:endParaRPr lang="en-US" sz="12000" b="1" dirty="0">
              <a:solidFill>
                <a:srgbClr val="FFBF8B"/>
              </a:solidFill>
              <a:effectLst>
                <a:reflection blurRad="6350" stA="55000" endA="300" endPos="45500" dir="5400000" sy="-100000" algn="bl" rotWithShape="0"/>
              </a:effectLst>
              <a:latin typeface="Cambria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11" Type="http://schemas.microsoft.com/office/2007/relationships/hdphoto" Target="../media/hdphoto1.wdp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4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3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3"/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00"/>
            <a:ext cx="9144000" cy="5907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7650"/>
            <a:ext cx="9144000" cy="4833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2400" y="228600"/>
            <a:ext cx="1714500" cy="428625"/>
          </a:xfrm>
          <a:prstGeom prst="rect">
            <a:avLst/>
          </a:prstGeom>
          <a:noFill/>
          <a:effectLst>
            <a:outerShdw blurRad="127000" sx="101000" sy="101000" algn="ctr" rotWithShape="0">
              <a:schemeClr val="tx1">
                <a:lumMod val="20000"/>
                <a:lumOff val="80000"/>
                <a:alpha val="75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dk1" tx1="lt1" bg2="dk2" tx2="lt2" accent1="accent1" accent2="accent2" accent3="accent3" accent4="accent4" accent5="accent5" accent6="accent6" hlink="hlink" folHlink="folHlink"/>
  <p:sldLayoutIdLst>
    <p:sldLayoutId id="2147483701" r:id="rId1"/>
    <p:sldLayoutId id="2147483688" r:id="rId2"/>
    <p:sldLayoutId id="2147483704" r:id="rId3"/>
    <p:sldLayoutId id="2147483689" r:id="rId4"/>
    <p:sldLayoutId id="2147483703" r:id="rId5"/>
  </p:sldLayoutIdLst>
  <p:timing>
    <p:tnLst>
      <p:par>
        <p:cTn id="1" dur="indefinite" restart="never" nodeType="tmRoot"/>
      </p:par>
    </p:tnLst>
  </p:timing>
  <p:hf hdr="0" ftr="0" dt="0"/>
  <p:txStyles>
    <p:titleStyle>
      <a:lvl1pPr algn="r" rtl="0" eaLnBrk="0" fontAlgn="base" hangingPunct="0">
        <a:lnSpc>
          <a:spcPts val="4400"/>
        </a:lnSpc>
        <a:spcBef>
          <a:spcPct val="0"/>
        </a:spcBef>
        <a:spcAft>
          <a:spcPct val="0"/>
        </a:spcAft>
        <a:defRPr sz="4400" b="1" kern="1200" baseline="0">
          <a:ln w="500">
            <a:noFill/>
          </a:ln>
          <a:solidFill>
            <a:schemeClr val="tx2"/>
          </a:solidFill>
          <a:effectLst>
            <a:outerShdw blurRad="38100" dist="38100" dir="2700000" algn="tl">
              <a:srgbClr val="000000">
                <a:alpha val="43137"/>
              </a:srgbClr>
            </a:outerShdw>
            <a:reflection blurRad="6350" stA="55000" endA="300" endPos="45500" dir="5400000" sy="-100000" algn="bl" rotWithShape="0"/>
          </a:effectLst>
          <a:latin typeface="+mj-lt"/>
          <a:ea typeface="+mj-ea"/>
          <a:cs typeface="+mj-cs"/>
        </a:defRPr>
      </a:lvl1pPr>
      <a:lvl2pPr algn="r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2pPr>
      <a:lvl3pPr algn="r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3pPr>
      <a:lvl4pPr algn="r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4pPr>
      <a:lvl5pPr algn="r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5pPr>
      <a:lvl6pPr marL="457200" algn="r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6pPr>
      <a:lvl7pPr marL="914400" algn="r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7pPr>
      <a:lvl8pPr marL="1371600" algn="r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8pPr>
      <a:lvl9pPr marL="1828800" algn="r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9pPr>
    </p:titleStyle>
    <p:bodyStyle>
      <a:lvl1pPr marL="319088" indent="-319088" algn="l" rtl="0" eaLnBrk="0" fontAlgn="base" hangingPunct="0">
        <a:spcBef>
          <a:spcPct val="20000"/>
        </a:spcBef>
        <a:spcAft>
          <a:spcPct val="0"/>
        </a:spcAft>
        <a:buClr>
          <a:schemeClr val="accent5">
            <a:lumMod val="40000"/>
            <a:lumOff val="60000"/>
          </a:schemeClr>
        </a:buClr>
        <a:buSzPct val="70000"/>
        <a:buFont typeface="Wingdings 2" pitchFamily="18" charset="2"/>
        <a:buChar char=""/>
        <a:defRPr sz="32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1pPr>
      <a:lvl2pPr marL="630238" indent="-273050" algn="l" rtl="0" eaLnBrk="0" fontAlgn="base" hangingPunct="0">
        <a:spcBef>
          <a:spcPct val="20000"/>
        </a:spcBef>
        <a:spcAft>
          <a:spcPct val="0"/>
        </a:spcAft>
        <a:buClr>
          <a:schemeClr val="accent2">
            <a:lumMod val="60000"/>
            <a:lumOff val="40000"/>
          </a:schemeClr>
        </a:buClr>
        <a:buFont typeface="Wingdings 2" pitchFamily="18" charset="2"/>
        <a:buChar char=""/>
        <a:defRPr sz="30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2pPr>
      <a:lvl3pPr marL="922338" indent="-273050" algn="l" rtl="0" eaLnBrk="0" fontAlgn="base" hangingPunct="0">
        <a:spcBef>
          <a:spcPct val="20000"/>
        </a:spcBef>
        <a:spcAft>
          <a:spcPct val="0"/>
        </a:spcAft>
        <a:buClr>
          <a:schemeClr val="tx1">
            <a:lumMod val="50000"/>
          </a:schemeClr>
        </a:buClr>
        <a:buFont typeface="Wingdings 2" pitchFamily="18" charset="2"/>
        <a:buChar char=""/>
        <a:defRPr sz="28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3pPr>
      <a:lvl4pPr marL="1187450" indent="-228600" algn="l" rtl="0" eaLnBrk="0" fontAlgn="base" hangingPunct="0">
        <a:spcBef>
          <a:spcPct val="20000"/>
        </a:spcBef>
        <a:spcAft>
          <a:spcPct val="0"/>
        </a:spcAft>
        <a:buClr>
          <a:srgbClr val="F8BD52"/>
        </a:buClr>
        <a:buFont typeface="Wingdings 2" pitchFamily="18" charset="2"/>
        <a:buChar char=""/>
        <a:defRPr sz="26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4pPr>
      <a:lvl5pPr marL="1425575" indent="-228600" algn="l" rtl="0" eaLnBrk="0" fontAlgn="base" hangingPunct="0">
        <a:spcBef>
          <a:spcPct val="20000"/>
        </a:spcBef>
        <a:spcAft>
          <a:spcPct val="0"/>
        </a:spcAft>
        <a:buClr>
          <a:srgbClr val="46A6BD"/>
        </a:buClr>
        <a:buFont typeface="Wingdings 2" pitchFamily="18" charset="2"/>
        <a:buChar char=""/>
        <a:defRPr sz="24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5pPr>
      <a:lvl6pPr marL="1673352" indent="-228600" algn="l" rtl="0" eaLnBrk="1" latinLnBrk="0" hangingPunct="1">
        <a:spcBef>
          <a:spcPct val="20000"/>
        </a:spcBef>
        <a:buClr>
          <a:schemeClr val="accent6"/>
        </a:buClr>
        <a:buFont typeface="Wingdings 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11096" indent="-228600" algn="l" rtl="0" eaLnBrk="1" latinLnBrk="0" hangingPunct="1">
        <a:spcBef>
          <a:spcPct val="20000"/>
        </a:spcBef>
        <a:buClr>
          <a:schemeClr val="tx2"/>
        </a:buClr>
        <a:buFont typeface="Wingdings 2"/>
        <a:buChar char="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21408" indent="-182880" algn="l" rtl="0" eaLnBrk="1" latinLnBrk="0" hangingPunct="1">
        <a:spcBef>
          <a:spcPct val="20000"/>
        </a:spcBef>
        <a:buClr>
          <a:schemeClr val="tx2"/>
        </a:buClr>
        <a:buFont typeface="Wingdings 2"/>
        <a:buChar char="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322576" indent="-182880" algn="l" rtl="0" eaLnBrk="1" latinLnBrk="0" hangingPunct="1">
        <a:spcBef>
          <a:spcPct val="20000"/>
        </a:spcBef>
        <a:buClr>
          <a:schemeClr val="tx2"/>
        </a:buClr>
        <a:buFont typeface="Wingdings 2"/>
        <a:buChar char="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academy.telerik.com/" TargetMode="External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schoolacademy.telerik.com/" TargetMode="External"/><Relationship Id="rId5" Type="http://schemas.openxmlformats.org/officeDocument/2006/relationships/image" Target="../media/image5.png"/><Relationship Id="rId4" Type="http://schemas.openxmlformats.org/officeDocument/2006/relationships/hyperlink" Target="http://itgeorge.net/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hyperlink" Target="http://en.wikipedia.org/wiki/Internet_Control_Message_Protocol" TargetMode="Externa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hyperlink" Target="http://bg.wikipedia.org/wiki/SSH" TargetMode="Externa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hyperlink" Target="http://en.wikipedia.org/wiki/List_of_DNS_record_types" TargetMode="Externa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eg"/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9.jpeg"/><Relationship Id="rId5" Type="http://schemas.openxmlformats.org/officeDocument/2006/relationships/image" Target="../media/image88.png"/><Relationship Id="rId4" Type="http://schemas.openxmlformats.org/officeDocument/2006/relationships/image" Target="../media/image87.jpeg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OAuth" TargetMode="External"/><Relationship Id="rId2" Type="http://schemas.openxmlformats.org/officeDocument/2006/relationships/hyperlink" Target="http://en.wikipedia.org/wiki/OpenID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softwareas.com/oauth-openid-youre-barking-up-the-wrong-tree-if-you-think-theyre-the-same-thing" TargetMode="Externa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hyperlink" Target="http://en.wikipedia.org/wiki/Path_(social_network)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wiki.wxwidgets.org/List_of_Integrated_Development_Environments" TargetMode="External"/><Relationship Id="rId2" Type="http://schemas.openxmlformats.org/officeDocument/2006/relationships/hyperlink" Target="http://en.wikipedia.org/wiki/JEdit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XML-RPC" TargetMode="External"/><Relationship Id="rId2" Type="http://schemas.openxmlformats.org/officeDocument/2006/relationships/hyperlink" Target="http://bg.wikipedia.org/wiki/SOAP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compnetworking.about.com/od/p2ppeertopeer/a/p2pintroduction.htm" TargetMode="Externa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eg"/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3.jpeg"/><Relationship Id="rId4" Type="http://schemas.openxmlformats.org/officeDocument/2006/relationships/image" Target="../media/image92.jpeg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w3.org/Protocols/rfc2616/rfc2616-sec9.html" TargetMode="Externa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hyperlink" Target="http://en.wikipedia.org/wiki/XMLHttpRequest" TargetMode="Externa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e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microsoft.com/office/2007/relationships/hdphoto" Target="../media/hdphoto7.wdp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hyperlink" Target="http://css-tricks.com/box-sizing/" TargetMode="External"/><Relationship Id="rId2" Type="http://schemas.openxmlformats.org/officeDocument/2006/relationships/hyperlink" Target="http://www.w3schools.com/cssref/css3_pr_box-sizing.asp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w3.org/TR/css3-selectors/" TargetMode="Externa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hyperlink" Target="http://api.jquery.com/on/" TargetMode="External"/><Relationship Id="rId2" Type="http://schemas.openxmlformats.org/officeDocument/2006/relationships/hyperlink" Target="http://www.jquery4u.com/jquery-functions/on-vs-live-review/" TargetMode="Externa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javascriptkit.com/javatutors/determinevar2.shtml" TargetMode="External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8" Type="http://schemas.openxmlformats.org/officeDocument/2006/relationships/hyperlink" Target="http://mvccourse.telerik.com/" TargetMode="External"/><Relationship Id="rId13" Type="http://schemas.openxmlformats.org/officeDocument/2006/relationships/hyperlink" Target="http://algoacademy.telerik.com/" TargetMode="External"/><Relationship Id="rId18" Type="http://schemas.openxmlformats.org/officeDocument/2006/relationships/hyperlink" Target="http://www.minkov.it/" TargetMode="External"/><Relationship Id="rId3" Type="http://schemas.openxmlformats.org/officeDocument/2006/relationships/hyperlink" Target="http://kursove-uroci-knigi-obuchenie-programirane-web-design-csharp.info/" TargetMode="External"/><Relationship Id="rId7" Type="http://schemas.openxmlformats.org/officeDocument/2006/relationships/hyperlink" Target="http://schoolacademy.telerik.com/" TargetMode="External"/><Relationship Id="rId12" Type="http://schemas.openxmlformats.org/officeDocument/2006/relationships/hyperlink" Target="http://codecourse.telerik.com/" TargetMode="External"/><Relationship Id="rId17" Type="http://schemas.openxmlformats.org/officeDocument/2006/relationships/hyperlink" Target="http://www.introprogramming.info/" TargetMode="External"/><Relationship Id="rId2" Type="http://schemas.openxmlformats.org/officeDocument/2006/relationships/hyperlink" Target="http://forums.academy.telerik.com/" TargetMode="External"/><Relationship Id="rId16" Type="http://schemas.openxmlformats.org/officeDocument/2006/relationships/hyperlink" Target="http://mobiledevcourse.telerik.com/" TargetMode="External"/><Relationship Id="rId20" Type="http://schemas.openxmlformats.org/officeDocument/2006/relationships/hyperlink" Target="http://csharpfundamentals.telerik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html5course.telerik.com/" TargetMode="External"/><Relationship Id="rId11" Type="http://schemas.openxmlformats.org/officeDocument/2006/relationships/hyperlink" Target="http://www.nakov.com/" TargetMode="External"/><Relationship Id="rId5" Type="http://schemas.openxmlformats.org/officeDocument/2006/relationships/hyperlink" Target="http://seocourse.telerik.com/" TargetMode="External"/><Relationship Id="rId15" Type="http://schemas.openxmlformats.org/officeDocument/2006/relationships/hyperlink" Target="http://academy.telerik.com/" TargetMode="External"/><Relationship Id="rId10" Type="http://schemas.openxmlformats.org/officeDocument/2006/relationships/hyperlink" Target="http://www.bgcoder.com/" TargetMode="External"/><Relationship Id="rId19" Type="http://schemas.openxmlformats.org/officeDocument/2006/relationships/hyperlink" Target="http://www.nikolay.it/" TargetMode="External"/><Relationship Id="rId4" Type="http://schemas.openxmlformats.org/officeDocument/2006/relationships/hyperlink" Target="http://www.telerik-kids.com/" TargetMode="External"/><Relationship Id="rId9" Type="http://schemas.openxmlformats.org/officeDocument/2006/relationships/hyperlink" Target="http://clouddevcourse.telerik.com/" TargetMode="External"/><Relationship Id="rId14" Type="http://schemas.openxmlformats.org/officeDocument/2006/relationships/hyperlink" Target="http://aspnetcourse.telerik.com/" TargetMode="External"/></Relationships>
</file>

<file path=ppt/slides/_rels/slide128.xml.rels><?xml version="1.0" encoding="UTF-8" standalone="yes"?>
<Relationships xmlns="http://schemas.openxmlformats.org/package/2006/relationships"><Relationship Id="rId8" Type="http://schemas.openxmlformats.org/officeDocument/2006/relationships/hyperlink" Target="http://facebook.com/TelerikAcademy" TargetMode="External"/><Relationship Id="rId3" Type="http://schemas.openxmlformats.org/officeDocument/2006/relationships/hyperlink" Target="http://academy.telerik.com/" TargetMode="External"/><Relationship Id="rId7" Type="http://schemas.openxmlformats.org/officeDocument/2006/relationships/image" Target="../media/image103.png"/><Relationship Id="rId2" Type="http://schemas.openxmlformats.org/officeDocument/2006/relationships/hyperlink" Target="http://schoolacademy.telerik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hyperlink" Target="http://forums.academy.telerik.com/" TargetMode="External"/><Relationship Id="rId10" Type="http://schemas.openxmlformats.org/officeDocument/2006/relationships/image" Target="../media/image105.jpeg"/><Relationship Id="rId4" Type="http://schemas.openxmlformats.org/officeDocument/2006/relationships/hyperlink" Target="http://www.facebook.com/telerikacademy" TargetMode="External"/><Relationship Id="rId9" Type="http://schemas.openxmlformats.org/officeDocument/2006/relationships/image" Target="../media/image10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O5zwWh" TargetMode="External"/><Relationship Id="rId2" Type="http://schemas.openxmlformats.org/officeDocument/2006/relationships/hyperlink" Target="http://en.wikipedia.org/wiki/Cloud_computing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Esoteric_programming_language" TargetMode="External"/><Relationship Id="rId2" Type="http://schemas.openxmlformats.org/officeDocument/2006/relationships/hyperlink" Target="http://en.wikipedia.org/wiki/LOLCODE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Reiser4" TargetMode="External"/><Relationship Id="rId2" Type="http://schemas.openxmlformats.org/officeDocument/2006/relationships/hyperlink" Target="http://en.wikipedia.org/wiki/List_of_file_systems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eg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Blue_Screen_of_Death" TargetMode="External"/><Relationship Id="rId2" Type="http://schemas.openxmlformats.org/officeDocument/2006/relationships/hyperlink" Target="http://bit.ly/17M7Myp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Power_user" TargetMode="External"/><Relationship Id="rId2" Type="http://schemas.openxmlformats.org/officeDocument/2006/relationships/hyperlink" Target="http://www.techrepublic.com/blog/window-on-windows/quick-tip-invoke-god-mode-to-take-control-of-settings-in-windows-8/7456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telerikacademy.com/Courses/Courses/Details/35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hyperlink" Target="http://pinouts.ru/NetworkCables/Ethernet10BaseTStraightThru_pinout.shtml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://bit.ly/17U98Km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Fiber_to_the_x" TargetMode="External"/><Relationship Id="rId2" Type="http://schemas.openxmlformats.org/officeDocument/2006/relationships/hyperlink" Target="http://en.wikipedia.org/wiki/Fiber_media_converter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en.wikipedia.org/wiki/Last-mile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eg"/><Relationship Id="rId13" Type="http://schemas.openxmlformats.org/officeDocument/2006/relationships/image" Target="../media/image33.png"/><Relationship Id="rId3" Type="http://schemas.openxmlformats.org/officeDocument/2006/relationships/image" Target="../media/image23.jpeg"/><Relationship Id="rId7" Type="http://schemas.openxmlformats.org/officeDocument/2006/relationships/image" Target="../media/image27.png"/><Relationship Id="rId12" Type="http://schemas.openxmlformats.org/officeDocument/2006/relationships/image" Target="../media/image32.jpeg"/><Relationship Id="rId2" Type="http://schemas.openxmlformats.org/officeDocument/2006/relationships/image" Target="../media/image22.jpeg"/><Relationship Id="rId16" Type="http://schemas.openxmlformats.org/officeDocument/2006/relationships/image" Target="../media/image3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6.jpeg"/><Relationship Id="rId11" Type="http://schemas.openxmlformats.org/officeDocument/2006/relationships/image" Target="../media/image31.png"/><Relationship Id="rId5" Type="http://schemas.openxmlformats.org/officeDocument/2006/relationships/image" Target="../media/image25.jpeg"/><Relationship Id="rId15" Type="http://schemas.openxmlformats.org/officeDocument/2006/relationships/image" Target="../media/image35.png"/><Relationship Id="rId10" Type="http://schemas.openxmlformats.org/officeDocument/2006/relationships/image" Target="../media/image30.jpeg"/><Relationship Id="rId4" Type="http://schemas.openxmlformats.org/officeDocument/2006/relationships/image" Target="../media/image24.png"/><Relationship Id="rId9" Type="http://schemas.openxmlformats.org/officeDocument/2006/relationships/image" Target="../media/image29.jpeg"/><Relationship Id="rId14" Type="http://schemas.openxmlformats.org/officeDocument/2006/relationships/image" Target="../media/image34.gi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List_of_file_systems" TargetMode="External"/><Relationship Id="rId2" Type="http://schemas.openxmlformats.org/officeDocument/2006/relationships/hyperlink" Target="http://en.wikipedia.org/wiki/FAT4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en.wikipedia.org/wiki/Reiser4" TargetMode="Externa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de.wikipedia.org/wiki/Bootmgr" TargetMode="External"/><Relationship Id="rId2" Type="http://schemas.openxmlformats.org/officeDocument/2006/relationships/hyperlink" Target="http://downloads.academy.telerik.com/svn/os-windows-linux/Lectures/OS/5.%20Windows%20OS%20Boot%20Process.pptx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telerikacademy.com/Courses/Courses/Details/35" TargetMode="Externa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://telerikacademy.com/Courses/Courses/Details/35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hyperlink" Target="http://en.wikipedia.org/wiki/Software_development_process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://en.wikipedia.org/wiki/Blu-ray_Disc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Unified_Modeling_Language" TargetMode="External"/><Relationship Id="rId2" Type="http://schemas.openxmlformats.org/officeDocument/2006/relationships/hyperlink" Target="http://bg.wikipedia.org/wiki/UML" TargetMode="Externa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Sales_process" TargetMode="External"/><Relationship Id="rId2" Type="http://schemas.openxmlformats.org/officeDocument/2006/relationships/hyperlink" Target="http://en.wikipedia.org/wiki/Technology_evangelist" TargetMode="Externa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13" Type="http://schemas.openxmlformats.org/officeDocument/2006/relationships/image" Target="../media/image46.png"/><Relationship Id="rId3" Type="http://schemas.microsoft.com/office/2007/relationships/hdphoto" Target="../media/hdphoto3.wdp"/><Relationship Id="rId7" Type="http://schemas.openxmlformats.org/officeDocument/2006/relationships/image" Target="../media/image41.jpeg"/><Relationship Id="rId12" Type="http://schemas.openxmlformats.org/officeDocument/2006/relationships/image" Target="../media/image45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0.jpeg"/><Relationship Id="rId11" Type="http://schemas.openxmlformats.org/officeDocument/2006/relationships/image" Target="../media/image44.jpeg"/><Relationship Id="rId5" Type="http://schemas.microsoft.com/office/2007/relationships/hdphoto" Target="../media/hdphoto4.wdp"/><Relationship Id="rId10" Type="http://schemas.openxmlformats.org/officeDocument/2006/relationships/image" Target="../media/image43.jpeg"/><Relationship Id="rId4" Type="http://schemas.openxmlformats.org/officeDocument/2006/relationships/image" Target="../media/image39.jpeg"/><Relationship Id="rId9" Type="http://schemas.openxmlformats.org/officeDocument/2006/relationships/image" Target="../media/image42.jpe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Lempel%E2%80%93Ziv%E2%80%93Markov_chain_algorithm" TargetMode="External"/><Relationship Id="rId2" Type="http://schemas.openxmlformats.org/officeDocument/2006/relationships/hyperlink" Target="http://bg.wikipedia.org/wiki/LZMA" TargetMode="Externa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hyperlink" Target="http://en.wikipedia.org/wiki/Arithmetic_coding" TargetMode="Externa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gif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JavaScript/Reference/Global_Objects/String/charCodeAt" TargetMode="External"/><Relationship Id="rId2" Type="http://schemas.openxmlformats.org/officeDocument/2006/relationships/hyperlink" Target="http://www.ecma-international.org/ecma-262/5.1/#sec-6" TargetMode="Externa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hyperlink" Target="http://en.wikipedia.org/wiki/List_of_PDF_software" TargetMode="Externa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6.png"/><Relationship Id="rId5" Type="http://schemas.microsoft.com/office/2007/relationships/hdphoto" Target="../media/hdphoto6.wdp"/><Relationship Id="rId4" Type="http://schemas.openxmlformats.org/officeDocument/2006/relationships/image" Target="../media/image55.jpe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3D_computer_graphics_software" TargetMode="External"/><Relationship Id="rId2" Type="http://schemas.openxmlformats.org/officeDocument/2006/relationships/hyperlink" Target="http://en.wikipedia.org/wiki/3ds_Max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usa.autodesk.com/products/mac-compatible-products" TargetMode="Externa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Random-access_memory" TargetMode="External"/><Relationship Id="rId2" Type="http://schemas.openxmlformats.org/officeDocument/2006/relationships/hyperlink" Target="http://en.wikipedia.org/wiki/Dynamic_random-access_memory" TargetMode="Externa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hyperlink" Target="http://en.wikipedia.org/wiki/List_of_PDF_software" TargetMode="Externa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7" Type="http://schemas.openxmlformats.org/officeDocument/2006/relationships/image" Target="../media/image63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2.png"/><Relationship Id="rId5" Type="http://schemas.openxmlformats.org/officeDocument/2006/relationships/image" Target="../media/image61.jpeg"/><Relationship Id="rId4" Type="http://schemas.openxmlformats.org/officeDocument/2006/relationships/image" Target="../media/image60.jpe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List_of_relational_database_management_systems" TargetMode="External"/><Relationship Id="rId2" Type="http://schemas.openxmlformats.org/officeDocument/2006/relationships/hyperlink" Target="http://en.wikipedia.org/wiki/CouchDB" TargetMode="Externa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://nodejsdb.org/" TargetMode="External"/><Relationship Id="rId2" Type="http://schemas.openxmlformats.org/officeDocument/2006/relationships/hyperlink" Target="http://nodejs.org/" TargetMode="Externa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hyperlink" Target="http://msdn.microsoft.com/en-us/library/ms179859.aspx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hyperlink" Target="http://en.wikipedia.org/wiki/Data_mining" TargetMode="Externa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://tinyurl.com/bwsgvyo" TargetMode="External"/><Relationship Id="rId2" Type="http://schemas.openxmlformats.org/officeDocument/2006/relationships/hyperlink" Target="http://en.wikipedia.org/wiki/Enterprise_resource_planning" TargetMode="Externa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hyperlink" Target="http://en.wikipedia.org/wiki/Advanced_Encryption_Standard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Scalable_Link_Interface" TargetMode="External"/><Relationship Id="rId2" Type="http://schemas.openxmlformats.org/officeDocument/2006/relationships/hyperlink" Target="http://en.wikipedia.org/wiki/CrossfireX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telerikacademy.com/Courses/Courses/Details/35" TargetMode="Externa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paulund.co.uk/no-more-powerpoint-i-have-impress-js" TargetMode="Externa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6.jpeg"/><Relationship Id="rId4" Type="http://schemas.openxmlformats.org/officeDocument/2006/relationships/image" Target="../media/image75.jpe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hyperlink" Target="http://en.wikipedia.org/wiki/WebM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jpe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4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hyperlink" Target="http://en.wikipedia.org/wiki/Domain_Name_System#Protocol_details" TargetMode="Externa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g"/><Relationship Id="rId2" Type="http://schemas.openxmlformats.org/officeDocument/2006/relationships/hyperlink" Target="http://www.ict-pulse.com/2011/07/edge-wimax-3g-4g-what%E2%80%99s-the-difference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4.jpeg"/><Relationship Id="rId4" Type="http://schemas.openxmlformats.org/officeDocument/2006/relationships/image" Target="../media/image83.jpeg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3317080"/>
            <a:ext cx="8229600" cy="569120"/>
          </a:xfrm>
        </p:spPr>
        <p:txBody>
          <a:bodyPr/>
          <a:lstStyle/>
          <a:p>
            <a:r>
              <a:rPr lang="bg-BG" dirty="0"/>
              <a:t>Подготовка за ИТ олимпиадата</a:t>
            </a:r>
            <a:endParaRPr lang="en-US" dirty="0"/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42850" y="4075093"/>
            <a:ext cx="8129650" cy="954107"/>
          </a:xfrm>
        </p:spPr>
        <p:txBody>
          <a:bodyPr/>
          <a:lstStyle/>
          <a:p>
            <a:r>
              <a:rPr lang="bg-BG" dirty="0" smtClean="0"/>
              <a:t>От целия екип на академията </a:t>
            </a:r>
            <a:r>
              <a:rPr lang="bg-BG" dirty="0" smtClean="0">
                <a:sym typeface="Wingdings" pitchFamily="2" charset="2"/>
              </a:rPr>
              <a:t>и няколко участника от предишни срещи </a:t>
            </a:r>
            <a:endParaRPr 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457200" y="5986046"/>
            <a:ext cx="3352800" cy="369332"/>
          </a:xfrm>
        </p:spPr>
        <p:txBody>
          <a:bodyPr/>
          <a:lstStyle/>
          <a:p>
            <a:r>
              <a:rPr lang="en-US" dirty="0" smtClean="0"/>
              <a:t>Telerik Software Academy</a:t>
            </a:r>
            <a:endParaRPr lang="en-US" dirty="0"/>
          </a:p>
        </p:txBody>
      </p:sp>
      <p:sp>
        <p:nvSpPr>
          <p:cNvPr id="16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457200" y="6290846"/>
            <a:ext cx="3352800" cy="338554"/>
          </a:xfrm>
        </p:spPr>
        <p:txBody>
          <a:bodyPr/>
          <a:lstStyle/>
          <a:p>
            <a:r>
              <a:rPr lang="en-US" dirty="0" smtClean="0">
                <a:hlinkClick r:id="rId3"/>
              </a:rPr>
              <a:t>academy.telerik.com</a:t>
            </a:r>
            <a:r>
              <a:rPr lang="en-US" dirty="0" smtClean="0"/>
              <a:t>   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457200" y="5558135"/>
            <a:ext cx="3352800" cy="369332"/>
          </a:xfrm>
        </p:spPr>
        <p:txBody>
          <a:bodyPr/>
          <a:lstStyle/>
          <a:p>
            <a:r>
              <a:rPr lang="en-US" sz="1800" dirty="0" smtClean="0">
                <a:hlinkClick r:id="rId4"/>
              </a:rPr>
              <a:t>itgeorge.net</a:t>
            </a:r>
            <a:r>
              <a:rPr lang="en-US" sz="1800" dirty="0" smtClean="0"/>
              <a:t> </a:t>
            </a:r>
          </a:p>
        </p:txBody>
      </p:sp>
      <p:pic>
        <p:nvPicPr>
          <p:cNvPr id="17" name="Picture 5" title="Telerik Software Academy - free training for Ninja developer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2733" y="178455"/>
            <a:ext cx="1582667" cy="1726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TextBox 12"/>
          <p:cNvSpPr txBox="1"/>
          <p:nvPr/>
        </p:nvSpPr>
        <p:spPr>
          <a:xfrm rot="162465">
            <a:off x="357199" y="1026101"/>
            <a:ext cx="48039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n w="1905"/>
                <a:solidFill>
                  <a:schemeClr val="tx1">
                    <a:lumMod val="40000"/>
                    <a:lumOff val="6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  <a:reflection blurRad="6350" stA="55000" endA="300" endPos="45500" dir="5400000" sy="-100000" algn="bl" rotWithShape="0"/>
                </a:effectLst>
                <a:hlinkClick r:id="rId6"/>
              </a:rPr>
              <a:t>http://schoolacademy.telerik.com</a:t>
            </a:r>
            <a:endParaRPr lang="en-US" sz="2400" b="1" dirty="0">
              <a:ln w="1905"/>
              <a:solidFill>
                <a:schemeClr val="tx1">
                  <a:lumMod val="40000"/>
                  <a:lumOff val="60000"/>
                </a:schemeClr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  <a:reflection blurRad="6350" stA="55000" endA="300" endPos="45500" dir="5400000" sy="-100000" algn="bl" rotWithShape="0"/>
              </a:effectLst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4724400" y="5181600"/>
            <a:ext cx="3848100" cy="1371600"/>
            <a:chOff x="3778654" y="4648200"/>
            <a:chExt cx="4793846" cy="1707152"/>
          </a:xfrm>
        </p:grpSpPr>
        <p:pic>
          <p:nvPicPr>
            <p:cNvPr id="19" name="Picture 2" descr="http://www.nextgenpe.com/media/focus-area-images/NGPE/issue-6/Technology_solutions_SM_FOC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86200" y="4648200"/>
              <a:ext cx="4686300" cy="1707152"/>
            </a:xfrm>
            <a:prstGeom prst="roundRect">
              <a:avLst>
                <a:gd name="adj" fmla="val 5456"/>
              </a:avLst>
            </a:prstGeom>
            <a:noFill/>
          </p:spPr>
        </p:pic>
        <p:sp>
          <p:nvSpPr>
            <p:cNvPr id="20" name="TextBox 19"/>
            <p:cNvSpPr txBox="1"/>
            <p:nvPr/>
          </p:nvSpPr>
          <p:spPr>
            <a:xfrm rot="20081561">
              <a:off x="3778654" y="5045737"/>
              <a:ext cx="24224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g-BG" sz="2400" b="1" spc="50" dirty="0" smtClean="0">
                  <a:ln w="12700" cmpd="sng">
                    <a:solidFill>
                      <a:schemeClr val="accent6">
                        <a:satMod val="120000"/>
                        <a:shade val="80000"/>
                      </a:schemeClr>
                    </a:solidFill>
                    <a:prstDash val="solid"/>
                  </a:ln>
                  <a:solidFill>
                    <a:schemeClr val="accent6">
                      <a:tint val="1000"/>
                    </a:schemeClr>
                  </a:solidFill>
                  <a:effectLst>
                    <a:glow rad="317500">
                      <a:srgbClr val="8BD3FF">
                        <a:alpha val="20000"/>
                      </a:srgbClr>
                    </a:glow>
                  </a:effectLst>
                </a:rPr>
                <a:t>НОИТ – ИТ тест</a:t>
              </a:r>
              <a:endParaRPr lang="en-US" sz="2400" b="1" spc="50" dirty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317500">
                    <a:srgbClr val="8BD3FF">
                      <a:alpha val="20000"/>
                    </a:srgbClr>
                  </a:glow>
                </a:effectLst>
              </a:endParaRPr>
            </a:p>
          </p:txBody>
        </p:sp>
      </p:grpSp>
      <p:sp>
        <p:nvSpPr>
          <p:cNvPr id="21" name="Title 1"/>
          <p:cNvSpPr>
            <a:spLocks noGrp="1"/>
          </p:cNvSpPr>
          <p:nvPr>
            <p:ph type="ctrTitle"/>
          </p:nvPr>
        </p:nvSpPr>
        <p:spPr>
          <a:xfrm>
            <a:off x="457200" y="1752600"/>
            <a:ext cx="8229600" cy="1524000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bg-BG" sz="4800" dirty="0" smtClean="0"/>
              <a:t>Тренировъчен тест по информационни технологии</a:t>
            </a:r>
            <a:endParaRPr lang="en-US" sz="4800" dirty="0"/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42849" y="5065693"/>
            <a:ext cx="4129151" cy="523220"/>
          </a:xfrm>
        </p:spPr>
        <p:txBody>
          <a:bodyPr/>
          <a:lstStyle/>
          <a:p>
            <a:r>
              <a:rPr lang="bg-BG" dirty="0" smtClean="0"/>
              <a:t>Лектор: Георги Георгиев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553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r>
              <a:rPr lang="bg-BG" dirty="0" smtClean="0"/>
              <a:t>Кой от изброените софтуерни продукти не е </a:t>
            </a:r>
            <a:r>
              <a:rPr lang="en-US" dirty="0" smtClean="0"/>
              <a:t>IDE</a:t>
            </a:r>
            <a:endParaRPr lang="bg-BG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Visual Studio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Eclipse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err="1" smtClean="0"/>
              <a:t>Xcode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 err="1" smtClean="0"/>
              <a:t>jEdit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 err="1" smtClean="0"/>
              <a:t>NetBeans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 err="1" smtClean="0"/>
              <a:t>KDevelop</a:t>
            </a:r>
            <a:endParaRPr lang="bg-BG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33400" y="3886200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6765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3600" dirty="0"/>
              <a:t>Отговор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100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PING </a:t>
            </a:r>
            <a:r>
              <a:rPr lang="bg-BG" dirty="0" smtClean="0"/>
              <a:t>командата се използва най-често </a:t>
            </a:r>
            <a:r>
              <a:rPr lang="ru-RU" dirty="0" smtClean="0"/>
              <a:t>като </a:t>
            </a:r>
            <a:r>
              <a:rPr lang="ru-RU" dirty="0"/>
              <a:t>диагностично средство, за да </a:t>
            </a:r>
            <a:r>
              <a:rPr lang="ru-RU" dirty="0" smtClean="0"/>
              <a:t>проверим </a:t>
            </a:r>
            <a:r>
              <a:rPr lang="ru-RU" dirty="0"/>
              <a:t>възможността за връзка между крайни хостове. </a:t>
            </a:r>
            <a:r>
              <a:rPr lang="ru-RU" dirty="0" smtClean="0"/>
              <a:t>Протоколът, който се използва за осъществяване на ехо-запитвания и ехо-отговори </a:t>
            </a:r>
            <a:r>
              <a:rPr lang="ru-RU" dirty="0"/>
              <a:t>е </a:t>
            </a:r>
            <a:r>
              <a:rPr lang="ru-RU" dirty="0" smtClean="0"/>
              <a:t>Протоколът </a:t>
            </a:r>
            <a:r>
              <a:rPr lang="ru-RU" dirty="0"/>
              <a:t>за контролиране на съобщенията в </a:t>
            </a:r>
            <a:r>
              <a:rPr lang="ru-RU" dirty="0" smtClean="0"/>
              <a:t>Интернет - </a:t>
            </a:r>
            <a:r>
              <a:rPr lang="en-US" dirty="0"/>
              <a:t>(Internet Control Message Protocol - ICMP</a:t>
            </a:r>
            <a:r>
              <a:rPr lang="en-US" dirty="0" smtClean="0"/>
              <a:t>)</a:t>
            </a:r>
            <a:endParaRPr lang="bg-BG" dirty="0" smtClean="0"/>
          </a:p>
          <a:p>
            <a:r>
              <a:rPr lang="en-US" dirty="0">
                <a:hlinkClick r:id="rId2"/>
              </a:rPr>
              <a:t>http://en.wikipedia.org/wiki/Internet_Control_Message_Protocol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2968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3600" dirty="0"/>
              <a:t>Въпрос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066800"/>
            <a:ext cx="8686800" cy="5638800"/>
          </a:xfrm>
        </p:spPr>
        <p:txBody>
          <a:bodyPr/>
          <a:lstStyle/>
          <a:p>
            <a:pPr lvl="0"/>
            <a:r>
              <a:rPr lang="bg-BG" dirty="0" smtClean="0"/>
              <a:t>Кое е вярно за </a:t>
            </a:r>
            <a:r>
              <a:rPr lang="en-US" dirty="0" smtClean="0"/>
              <a:t>SSH</a:t>
            </a:r>
            <a:r>
              <a:rPr lang="en-US" dirty="0" smtClean="0"/>
              <a:t>?</a:t>
            </a:r>
            <a:endParaRPr lang="en-US" sz="2000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sz="2800" dirty="0" smtClean="0"/>
              <a:t>Мрежов протокол проектиран да замести </a:t>
            </a:r>
            <a:r>
              <a:rPr lang="en-US" sz="2800" dirty="0" smtClean="0"/>
              <a:t>TELNET</a:t>
            </a:r>
            <a:endParaRPr lang="bg-BG" sz="2800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sz="2800" dirty="0" smtClean="0"/>
              <a:t>Мрежов протокол с ниско ниво на сигурност</a:t>
            </a:r>
          </a:p>
          <a:p>
            <a:pPr marL="871538" lvl="1" indent="-514350">
              <a:buFont typeface="+mj-lt"/>
              <a:buAutoNum type="alphaLcParenR"/>
            </a:pPr>
            <a:r>
              <a:rPr lang="bg-BG" sz="2800" dirty="0" smtClean="0"/>
              <a:t>Мрежов протокол позволяващ криптирано предаване на данни</a:t>
            </a:r>
          </a:p>
          <a:p>
            <a:pPr marL="871538" lvl="1" indent="-514350">
              <a:buFont typeface="+mj-lt"/>
              <a:buAutoNum type="alphaLcParenR"/>
            </a:pPr>
            <a:r>
              <a:rPr lang="bg-BG" sz="2800" dirty="0" smtClean="0"/>
              <a:t>Криптиран мрежов протокол с високо ниво на сигурност най-често използван за отдалечен достъп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101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08000" y="4419600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9760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3600" dirty="0"/>
              <a:t>Отговор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447800"/>
            <a:ext cx="8686800" cy="5334000"/>
          </a:xfrm>
        </p:spPr>
        <p:txBody>
          <a:bodyPr/>
          <a:lstStyle/>
          <a:p>
            <a:pPr marL="282575" lvl="1" indent="-282575"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sz="2400" dirty="0" smtClean="0"/>
              <a:t>SSH</a:t>
            </a:r>
            <a:r>
              <a:rPr lang="bg-BG" sz="2400" dirty="0" smtClean="0"/>
              <a:t> е </a:t>
            </a:r>
            <a:r>
              <a:rPr lang="bg-BG" sz="2800" dirty="0" smtClean="0"/>
              <a:t>криптиран </a:t>
            </a:r>
            <a:r>
              <a:rPr lang="bg-BG" sz="2800" dirty="0"/>
              <a:t>мрежов протокол с високо ниво на сигурност най-често използван за отдалечен </a:t>
            </a:r>
            <a:r>
              <a:rPr lang="bg-BG" sz="2800" dirty="0" smtClean="0"/>
              <a:t>достъп. </a:t>
            </a:r>
          </a:p>
          <a:p>
            <a:pPr marL="282575" lvl="1" indent="-282575"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bg-BG" sz="2800" dirty="0" smtClean="0"/>
              <a:t>Използва се за </a:t>
            </a:r>
            <a:r>
              <a:rPr lang="ru-RU" sz="2800" dirty="0"/>
              <a:t>пренасочване на портове или </a:t>
            </a:r>
            <a:r>
              <a:rPr lang="ru-RU" sz="2800" dirty="0" smtClean="0"/>
              <a:t>тунелинг. </a:t>
            </a:r>
          </a:p>
          <a:p>
            <a:pPr marL="282575" lvl="1" indent="-282575"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ru-RU" sz="2800" dirty="0" smtClean="0"/>
              <a:t>Проектиране да замести протоколи като </a:t>
            </a:r>
            <a:r>
              <a:rPr lang="en-US" sz="2800" dirty="0" smtClean="0"/>
              <a:t>TELNET.</a:t>
            </a:r>
            <a:endParaRPr lang="en-US" sz="2800" dirty="0"/>
          </a:p>
          <a:p>
            <a:endParaRPr lang="bg-BG" sz="2600" b="0" dirty="0" smtClean="0"/>
          </a:p>
          <a:p>
            <a:r>
              <a:rPr lang="bg-BG" sz="2400" dirty="0" smtClean="0"/>
              <a:t>Информация:</a:t>
            </a:r>
          </a:p>
          <a:p>
            <a:pPr lvl="1"/>
            <a:r>
              <a:rPr lang="en-US" sz="1800" dirty="0">
                <a:hlinkClick r:id="rId2"/>
              </a:rPr>
              <a:t>http://</a:t>
            </a:r>
            <a:r>
              <a:rPr lang="en-US" sz="1800" dirty="0" smtClean="0">
                <a:hlinkClick r:id="rId2"/>
              </a:rPr>
              <a:t>bg.wikipedia.org/wiki/SSH</a:t>
            </a:r>
            <a:endParaRPr lang="bg-BG" sz="18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6210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r>
              <a:rPr lang="bg-BG" dirty="0" smtClean="0"/>
              <a:t>Кое от следните не е тип </a:t>
            </a:r>
            <a:r>
              <a:rPr lang="en-US" dirty="0" smtClean="0"/>
              <a:t>DNS </a:t>
            </a:r>
            <a:r>
              <a:rPr lang="bg-BG" dirty="0" smtClean="0"/>
              <a:t>запис.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DNAME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CNAME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A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MX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NET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LOC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103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33400" y="4038600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8891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638800"/>
          </a:xfrm>
        </p:spPr>
        <p:txBody>
          <a:bodyPr/>
          <a:lstStyle/>
          <a:p>
            <a:r>
              <a:rPr lang="en-US" dirty="0" smtClean="0"/>
              <a:t>DNS </a:t>
            </a:r>
            <a:r>
              <a:rPr lang="bg-BG" dirty="0" smtClean="0"/>
              <a:t>запис от тип </a:t>
            </a:r>
            <a:r>
              <a:rPr lang="en-US" dirty="0" smtClean="0"/>
              <a:t>NET </a:t>
            </a:r>
            <a:r>
              <a:rPr lang="bg-BG" dirty="0" smtClean="0"/>
              <a:t>не съществува.</a:t>
            </a:r>
          </a:p>
          <a:p>
            <a:pPr lvl="1"/>
            <a:r>
              <a:rPr lang="en-US" dirty="0" smtClean="0"/>
              <a:t>DNAME – delegate name </a:t>
            </a:r>
          </a:p>
          <a:p>
            <a:pPr lvl="1"/>
            <a:r>
              <a:rPr lang="en-US" dirty="0" smtClean="0"/>
              <a:t>CNAME </a:t>
            </a:r>
            <a:r>
              <a:rPr lang="en-US" dirty="0"/>
              <a:t>- </a:t>
            </a:r>
            <a:r>
              <a:rPr lang="en-US" dirty="0" smtClean="0"/>
              <a:t>canonical </a:t>
            </a:r>
            <a:r>
              <a:rPr lang="en-US" dirty="0"/>
              <a:t>name </a:t>
            </a:r>
            <a:r>
              <a:rPr lang="en-US" dirty="0" smtClean="0"/>
              <a:t>record</a:t>
            </a:r>
          </a:p>
          <a:p>
            <a:pPr lvl="1"/>
            <a:r>
              <a:rPr lang="en-US" dirty="0"/>
              <a:t>A - address </a:t>
            </a:r>
            <a:r>
              <a:rPr lang="en-US" dirty="0" smtClean="0"/>
              <a:t>record</a:t>
            </a:r>
          </a:p>
          <a:p>
            <a:pPr lvl="1"/>
            <a:r>
              <a:rPr lang="en-US" dirty="0" smtClean="0"/>
              <a:t>MX </a:t>
            </a:r>
            <a:r>
              <a:rPr lang="en-US" dirty="0"/>
              <a:t>- </a:t>
            </a:r>
            <a:r>
              <a:rPr lang="en-US" dirty="0" smtClean="0"/>
              <a:t>mail </a:t>
            </a:r>
            <a:r>
              <a:rPr lang="en-US" dirty="0"/>
              <a:t>exchange </a:t>
            </a:r>
            <a:r>
              <a:rPr lang="en-US" dirty="0" smtClean="0"/>
              <a:t>record</a:t>
            </a:r>
          </a:p>
          <a:p>
            <a:pPr lvl="1"/>
            <a:r>
              <a:rPr lang="en-US" dirty="0"/>
              <a:t>LOC - </a:t>
            </a:r>
            <a:r>
              <a:rPr lang="en-US" dirty="0" smtClean="0"/>
              <a:t>location </a:t>
            </a:r>
            <a:r>
              <a:rPr lang="en-US" dirty="0"/>
              <a:t>record</a:t>
            </a:r>
            <a:endParaRPr lang="bg-BG" dirty="0" smtClean="0"/>
          </a:p>
          <a:p>
            <a:r>
              <a:rPr lang="en-US" dirty="0" smtClean="0"/>
              <a:t> </a:t>
            </a:r>
            <a:r>
              <a:rPr lang="bg-BG" dirty="0" smtClean="0"/>
              <a:t>Информация:</a:t>
            </a:r>
            <a:endParaRPr lang="en-US" dirty="0" smtClean="0"/>
          </a:p>
          <a:p>
            <a:pPr lvl="1"/>
            <a:r>
              <a:rPr lang="en-US" sz="2800" dirty="0">
                <a:hlinkClick r:id="rId2"/>
              </a:rPr>
              <a:t>http://en.wikipedia.org/wiki/List_of_DNS_record_types</a:t>
            </a:r>
            <a:endParaRPr lang="bg-BG" sz="28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3776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ttp://lovechtoday.com/wp-content/uploads/2010/06/chat.jpg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152396">
            <a:off x="3976856" y="3354764"/>
            <a:ext cx="1404454" cy="872582"/>
          </a:xfrm>
          <a:prstGeom prst="roundRect">
            <a:avLst>
              <a:gd name="adj" fmla="val 5937"/>
            </a:avLst>
          </a:prstGeom>
          <a:noFill/>
          <a:effectLst>
            <a:glow rad="101600">
              <a:schemeClr val="accent4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0" descr="http://1.bp.blogspot.com/_ATrMk7tZ_Xk/SYGzx86iLhI/AAAAAAAAAaA/cexXgCffaLQ/s400/fring_00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3283" y="4159260"/>
            <a:ext cx="1624004" cy="2165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609600" y="1057638"/>
            <a:ext cx="7924800" cy="685800"/>
          </a:xfrm>
        </p:spPr>
        <p:txBody>
          <a:bodyPr/>
          <a:lstStyle/>
          <a:p>
            <a:r>
              <a:rPr lang="bg-BG" dirty="0" smtClean="0"/>
              <a:t>Електронна комуникация</a:t>
            </a:r>
            <a:endParaRPr lang="en-US" dirty="0"/>
          </a:p>
        </p:txBody>
      </p:sp>
      <p:sp>
        <p:nvSpPr>
          <p:cNvPr id="17" name="Subtitle 2"/>
          <p:cNvSpPr>
            <a:spLocks noGrp="1"/>
          </p:cNvSpPr>
          <p:nvPr>
            <p:ph type="subTitle" idx="1"/>
          </p:nvPr>
        </p:nvSpPr>
        <p:spPr>
          <a:xfrm>
            <a:off x="609600" y="1972038"/>
            <a:ext cx="7924800" cy="914400"/>
          </a:xfrm>
        </p:spPr>
        <p:txBody>
          <a:bodyPr/>
          <a:lstStyle/>
          <a:p>
            <a:r>
              <a:rPr lang="en-US" dirty="0" smtClean="0"/>
              <a:t>E-mail, Skype, ICQ, IRC, MSN Messenger, Yahoo Messenger, </a:t>
            </a:r>
            <a:r>
              <a:rPr lang="bg-BG" dirty="0" smtClean="0"/>
              <a:t>социални мрежи,</a:t>
            </a:r>
            <a:r>
              <a:rPr lang="en-US" dirty="0" smtClean="0"/>
              <a:t> </a:t>
            </a:r>
            <a:r>
              <a:rPr lang="bg-BG" dirty="0" smtClean="0"/>
              <a:t>форуми,</a:t>
            </a:r>
            <a:r>
              <a:rPr lang="en-US" dirty="0" smtClean="0"/>
              <a:t> …</a:t>
            </a:r>
            <a:endParaRPr lang="en-US" dirty="0"/>
          </a:p>
        </p:txBody>
      </p:sp>
      <p:grpSp>
        <p:nvGrpSpPr>
          <p:cNvPr id="18" name="Group 17"/>
          <p:cNvGrpSpPr/>
          <p:nvPr/>
        </p:nvGrpSpPr>
        <p:grpSpPr>
          <a:xfrm rot="180394">
            <a:off x="813307" y="3051066"/>
            <a:ext cx="3452190" cy="3061130"/>
            <a:chOff x="838200" y="2805288"/>
            <a:chExt cx="3539067" cy="3519312"/>
          </a:xfrm>
        </p:grpSpPr>
        <p:pic>
          <p:nvPicPr>
            <p:cNvPr id="19" name="Picture 2" descr="http://t3.gstatic.com/images?q=tbn:5n-ntiWWyI6t0M:http://i47.tinypic.com/1o4rjp.jpg&amp;t=1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200" y="3657600"/>
              <a:ext cx="3287538" cy="2667000"/>
            </a:xfrm>
            <a:prstGeom prst="roundRect">
              <a:avLst>
                <a:gd name="adj" fmla="val 6932"/>
              </a:avLst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4" descr="http://xraycrossx.files.wordpress.com/2009/04/windows-live-messenger-2009.png?w=400&amp;h=400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67467" y="2805288"/>
              <a:ext cx="2209800" cy="1752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1" name="Picture 6" descr="http://t3.gstatic.com/images?q=tbn:55pvRVJ05X0-1M:http://i5.photobucket.com/albums/y160/Focke_Wulf-190/InstanM.jpg&amp;t=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88151">
            <a:off x="5172936" y="3829858"/>
            <a:ext cx="3053731" cy="2287352"/>
          </a:xfrm>
          <a:prstGeom prst="roundRect">
            <a:avLst>
              <a:gd name="adj" fmla="val 10558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88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3600" dirty="0"/>
              <a:t>Въпрос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Какво от изброените не е вярно?</a:t>
            </a:r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Основното предназначение на </a:t>
            </a:r>
            <a:r>
              <a:rPr lang="en-US" dirty="0" err="1" smtClean="0"/>
              <a:t>OpenID</a:t>
            </a:r>
            <a:r>
              <a:rPr lang="en-US" dirty="0" smtClean="0"/>
              <a:t> </a:t>
            </a:r>
            <a:r>
              <a:rPr lang="bg-BG" dirty="0" smtClean="0"/>
              <a:t>е достъпване на различни сайтове, с едно потребителско име и парола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err="1" smtClean="0"/>
              <a:t>OAuth</a:t>
            </a:r>
            <a:r>
              <a:rPr lang="en-US" dirty="0" smtClean="0"/>
              <a:t> </a:t>
            </a:r>
            <a:r>
              <a:rPr lang="bg-BG" dirty="0" smtClean="0"/>
              <a:t>позволява едно приложение да използва </a:t>
            </a:r>
            <a:r>
              <a:rPr lang="en-US" dirty="0" smtClean="0"/>
              <a:t>API </a:t>
            </a:r>
            <a:r>
              <a:rPr lang="bg-BG" dirty="0" smtClean="0"/>
              <a:t>на друго приложение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err="1" smtClean="0"/>
              <a:t>OpenID</a:t>
            </a:r>
            <a:r>
              <a:rPr lang="en-US" dirty="0" smtClean="0"/>
              <a:t> </a:t>
            </a:r>
            <a:r>
              <a:rPr lang="bg-BG" dirty="0" smtClean="0"/>
              <a:t>разчита на централизирана база, за да разпознае потребителите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Facebook </a:t>
            </a:r>
            <a:r>
              <a:rPr lang="bg-BG" dirty="0" smtClean="0"/>
              <a:t>използва </a:t>
            </a:r>
            <a:r>
              <a:rPr lang="en-US" dirty="0" smtClean="0"/>
              <a:t>O</a:t>
            </a:r>
            <a:r>
              <a:rPr lang="bg-BG" dirty="0" smtClean="0"/>
              <a:t>А</a:t>
            </a:r>
            <a:r>
              <a:rPr lang="en-US" dirty="0" err="1" smtClean="0"/>
              <a:t>uth</a:t>
            </a:r>
            <a:r>
              <a:rPr lang="bg-BG" dirty="0" smtClean="0"/>
              <a:t> протокола, за да предостави достъп до своето </a:t>
            </a:r>
            <a:r>
              <a:rPr lang="en-US" dirty="0" smtClean="0"/>
              <a:t>API.</a:t>
            </a:r>
            <a:endParaRPr lang="bg-BG" dirty="0" smtClean="0"/>
          </a:p>
          <a:p>
            <a:pPr marL="871538" lvl="1" indent="-514350">
              <a:buFont typeface="+mj-lt"/>
              <a:buAutoNum type="alphaLcParenR"/>
            </a:pP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106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490495" y="4305300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6836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3600" dirty="0"/>
              <a:t>Отговор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763000" cy="5791200"/>
          </a:xfrm>
        </p:spPr>
        <p:txBody>
          <a:bodyPr/>
          <a:lstStyle/>
          <a:p>
            <a:pPr marL="0" indent="0">
              <a:buNone/>
            </a:pPr>
            <a:endParaRPr lang="bg-BG" sz="2800" dirty="0">
              <a:hlinkClick r:id="rId2"/>
            </a:endParaRPr>
          </a:p>
          <a:p>
            <a:r>
              <a:rPr lang="en-US" sz="2800" dirty="0" smtClean="0">
                <a:hlinkClick r:id="rId2"/>
              </a:rPr>
              <a:t>http</a:t>
            </a:r>
            <a:r>
              <a:rPr lang="en-US" sz="2800" dirty="0">
                <a:hlinkClick r:id="rId2"/>
              </a:rPr>
              <a:t>://</a:t>
            </a:r>
            <a:r>
              <a:rPr lang="en-US" sz="2800" dirty="0" smtClean="0">
                <a:hlinkClick r:id="rId2"/>
              </a:rPr>
              <a:t>en.wikipedia.org/wiki/OpenID</a:t>
            </a:r>
            <a:endParaRPr lang="bg-BG" sz="2800" dirty="0" smtClean="0"/>
          </a:p>
          <a:p>
            <a:r>
              <a:rPr lang="en-US" sz="2800" dirty="0">
                <a:hlinkClick r:id="rId3"/>
              </a:rPr>
              <a:t>http://</a:t>
            </a:r>
            <a:r>
              <a:rPr lang="en-US" sz="2800" dirty="0" smtClean="0">
                <a:hlinkClick r:id="rId3"/>
              </a:rPr>
              <a:t>en.wikipedia.org/wiki/OAuth</a:t>
            </a:r>
            <a:endParaRPr lang="bg-BG" sz="2800" dirty="0" smtClean="0"/>
          </a:p>
          <a:p>
            <a:r>
              <a:rPr lang="en-US" sz="2800" dirty="0">
                <a:hlinkClick r:id="rId4"/>
              </a:rPr>
              <a:t>http://softwareas.com/oauth-openid-youre-barking-up-the-wrong-tree-if-you-think-theyre-the-same-thing</a:t>
            </a:r>
            <a:endParaRPr lang="en-US" sz="28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5185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r>
              <a:rPr lang="bg-BG" dirty="0" smtClean="0"/>
              <a:t>Ко</a:t>
            </a:r>
            <a:r>
              <a:rPr lang="bg-BG" dirty="0"/>
              <a:t>я</a:t>
            </a:r>
            <a:r>
              <a:rPr lang="bg-BG" dirty="0" smtClean="0"/>
              <a:t> от изброените социални мрежи не е базирана на географски локации.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Foursquare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Path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err="1" smtClean="0"/>
              <a:t>FullCircle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 err="1"/>
              <a:t>Jiepang</a:t>
            </a:r>
            <a:endParaRPr lang="en-US" dirty="0"/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Aka-Aki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err="1"/>
              <a:t>Badoo</a:t>
            </a:r>
            <a:endParaRPr lang="en-US" dirty="0"/>
          </a:p>
          <a:p>
            <a:pPr marL="871538" lvl="1" indent="-514350">
              <a:buFont typeface="+mj-lt"/>
              <a:buAutoNum type="alphaLcParenR"/>
            </a:pPr>
            <a:r>
              <a:rPr lang="en-US" dirty="0"/>
              <a:t>Friend Mapper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108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33400" y="2667000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005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638800"/>
          </a:xfrm>
        </p:spPr>
        <p:txBody>
          <a:bodyPr/>
          <a:lstStyle/>
          <a:p>
            <a:r>
              <a:rPr lang="en-US" dirty="0" smtClean="0"/>
              <a:t>Path </a:t>
            </a:r>
            <a:r>
              <a:rPr lang="bg-BG" dirty="0" smtClean="0"/>
              <a:t>е социална мрежа за споделяне на снимки и съобщения.</a:t>
            </a:r>
          </a:p>
          <a:p>
            <a:pPr lvl="1"/>
            <a:r>
              <a:rPr lang="en-US" dirty="0" err="1" smtClean="0"/>
              <a:t>Jiepang</a:t>
            </a:r>
            <a:r>
              <a:rPr lang="bg-BG" dirty="0" smtClean="0"/>
              <a:t> – китайският </a:t>
            </a:r>
            <a:r>
              <a:rPr lang="en-US" dirty="0" smtClean="0"/>
              <a:t>foursquare</a:t>
            </a:r>
          </a:p>
          <a:p>
            <a:pPr lvl="1"/>
            <a:r>
              <a:rPr lang="en-US" dirty="0" err="1" smtClean="0"/>
              <a:t>Badoo</a:t>
            </a:r>
            <a:r>
              <a:rPr lang="en-US" dirty="0"/>
              <a:t> </a:t>
            </a:r>
            <a:r>
              <a:rPr lang="en-US" dirty="0" smtClean="0"/>
              <a:t>– </a:t>
            </a:r>
            <a:r>
              <a:rPr lang="bg-BG" dirty="0" smtClean="0"/>
              <a:t>сайт за откриване на приятели</a:t>
            </a:r>
          </a:p>
          <a:p>
            <a:pPr lvl="1"/>
            <a:r>
              <a:rPr lang="en-US" dirty="0"/>
              <a:t>Friend </a:t>
            </a:r>
            <a:r>
              <a:rPr lang="en-US" dirty="0" smtClean="0"/>
              <a:t>Mapper</a:t>
            </a:r>
            <a:r>
              <a:rPr lang="bg-BG" dirty="0" smtClean="0"/>
              <a:t> – споделяне на текущата ви локация с приятели</a:t>
            </a:r>
          </a:p>
          <a:p>
            <a:pPr lvl="1"/>
            <a:r>
              <a:rPr lang="en-US" dirty="0" err="1" smtClean="0"/>
              <a:t>FullCircle</a:t>
            </a:r>
            <a:r>
              <a:rPr lang="bg-BG" dirty="0" smtClean="0"/>
              <a:t> – като </a:t>
            </a:r>
            <a:r>
              <a:rPr lang="en-US" dirty="0" smtClean="0"/>
              <a:t>foursquare</a:t>
            </a:r>
            <a:endParaRPr lang="bg-BG" dirty="0" smtClean="0"/>
          </a:p>
          <a:p>
            <a:r>
              <a:rPr lang="en-US" dirty="0" smtClean="0"/>
              <a:t> </a:t>
            </a:r>
            <a:r>
              <a:rPr lang="bg-BG" dirty="0" smtClean="0"/>
              <a:t>Информация:</a:t>
            </a:r>
            <a:endParaRPr lang="en-US" dirty="0" smtClean="0"/>
          </a:p>
          <a:p>
            <a:pPr lvl="1"/>
            <a:r>
              <a:rPr lang="en-US" sz="2800" dirty="0">
                <a:hlinkClick r:id="rId2"/>
              </a:rPr>
              <a:t>http://en.wikipedia.org/wiki/Path_%</a:t>
            </a:r>
            <a:r>
              <a:rPr lang="en-US" sz="2800" dirty="0" smtClean="0">
                <a:hlinkClick r:id="rId2"/>
              </a:rPr>
              <a:t>28social_network%29</a:t>
            </a:r>
            <a:endParaRPr lang="en-US" sz="2800" dirty="0" smtClean="0"/>
          </a:p>
          <a:p>
            <a:pPr lvl="1"/>
            <a:endParaRPr lang="bg-BG" sz="28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6309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638800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/>
              <a:t>Integrated development </a:t>
            </a:r>
            <a:r>
              <a:rPr lang="en-US" dirty="0" smtClean="0"/>
              <a:t>environment</a:t>
            </a:r>
            <a:r>
              <a:rPr lang="bg-BG" dirty="0" smtClean="0"/>
              <a:t> (</a:t>
            </a:r>
            <a:r>
              <a:rPr lang="en-US" dirty="0" smtClean="0"/>
              <a:t>IDE</a:t>
            </a:r>
            <a:r>
              <a:rPr lang="bg-BG" dirty="0" smtClean="0"/>
              <a:t>)</a:t>
            </a:r>
          </a:p>
          <a:p>
            <a:pPr lvl="1">
              <a:spcBef>
                <a:spcPts val="0"/>
              </a:spcBef>
            </a:pPr>
            <a:r>
              <a:rPr lang="en-US" dirty="0" err="1" smtClean="0"/>
              <a:t>jEdit</a:t>
            </a:r>
            <a:r>
              <a:rPr lang="en-US" dirty="0" smtClean="0"/>
              <a:t> e </a:t>
            </a:r>
            <a:r>
              <a:rPr lang="bg-BG" dirty="0" smtClean="0"/>
              <a:t>само текстов редактор!</a:t>
            </a:r>
            <a:endParaRPr lang="en-US" dirty="0" smtClean="0"/>
          </a:p>
          <a:p>
            <a:pPr lvl="1">
              <a:spcBef>
                <a:spcPts val="0"/>
              </a:spcBef>
            </a:pPr>
            <a:r>
              <a:rPr lang="en-US" sz="2800" dirty="0" smtClean="0"/>
              <a:t>Visual Studio – Windows</a:t>
            </a:r>
          </a:p>
          <a:p>
            <a:pPr lvl="1">
              <a:spcBef>
                <a:spcPts val="0"/>
              </a:spcBef>
            </a:pPr>
            <a:r>
              <a:rPr lang="en-US" sz="2800" dirty="0" smtClean="0"/>
              <a:t>Eclipse - </a:t>
            </a:r>
            <a:r>
              <a:rPr lang="en-US" sz="2800" dirty="0"/>
              <a:t>Cross-platform </a:t>
            </a:r>
          </a:p>
          <a:p>
            <a:pPr lvl="1">
              <a:spcBef>
                <a:spcPts val="0"/>
              </a:spcBef>
            </a:pPr>
            <a:r>
              <a:rPr lang="en-US" sz="2800" dirty="0" err="1" smtClean="0"/>
              <a:t>Xcode</a:t>
            </a:r>
            <a:r>
              <a:rPr lang="en-US" sz="2800" dirty="0" smtClean="0"/>
              <a:t> - </a:t>
            </a:r>
            <a:r>
              <a:rPr lang="en-US" sz="2800" dirty="0"/>
              <a:t>Mac OS</a:t>
            </a:r>
          </a:p>
          <a:p>
            <a:pPr lvl="1">
              <a:spcBef>
                <a:spcPts val="0"/>
              </a:spcBef>
            </a:pPr>
            <a:r>
              <a:rPr lang="en-US" sz="2800" dirty="0" err="1" smtClean="0"/>
              <a:t>NetBeans</a:t>
            </a:r>
            <a:r>
              <a:rPr lang="en-US" sz="2800" dirty="0"/>
              <a:t> - Cross-platform </a:t>
            </a:r>
          </a:p>
          <a:p>
            <a:pPr lvl="1">
              <a:spcBef>
                <a:spcPts val="0"/>
              </a:spcBef>
            </a:pPr>
            <a:r>
              <a:rPr lang="en-US" sz="2800" dirty="0" err="1" smtClean="0"/>
              <a:t>KDevelop</a:t>
            </a:r>
            <a:r>
              <a:rPr lang="en-US" sz="2800" dirty="0" smtClean="0"/>
              <a:t> – Linux </a:t>
            </a:r>
            <a:endParaRPr lang="bg-BG" sz="2800" dirty="0" smtClean="0"/>
          </a:p>
          <a:p>
            <a:pPr>
              <a:spcBef>
                <a:spcPts val="0"/>
              </a:spcBef>
            </a:pPr>
            <a:r>
              <a:rPr lang="bg-BG" dirty="0" smtClean="0"/>
              <a:t>Информация:</a:t>
            </a:r>
          </a:p>
          <a:p>
            <a:pPr lvl="1">
              <a:spcBef>
                <a:spcPts val="0"/>
              </a:spcBef>
            </a:pPr>
            <a:r>
              <a:rPr lang="en-US" sz="2600" dirty="0" smtClean="0">
                <a:hlinkClick r:id="rId2"/>
              </a:rPr>
              <a:t>http</a:t>
            </a:r>
            <a:r>
              <a:rPr lang="en-US" sz="2600" dirty="0">
                <a:hlinkClick r:id="rId2"/>
              </a:rPr>
              <a:t>://</a:t>
            </a:r>
            <a:r>
              <a:rPr lang="en-US" sz="2600" dirty="0" smtClean="0">
                <a:hlinkClick r:id="rId2"/>
              </a:rPr>
              <a:t>en.wikipedia.org/wiki/JEdit</a:t>
            </a:r>
            <a:endParaRPr lang="bg-BG" sz="2600" dirty="0" smtClean="0"/>
          </a:p>
          <a:p>
            <a:pPr lvl="1">
              <a:spcBef>
                <a:spcPts val="0"/>
              </a:spcBef>
            </a:pPr>
            <a:r>
              <a:rPr lang="en-US" sz="2600" dirty="0" smtClean="0">
                <a:hlinkClick r:id="rId3"/>
              </a:rPr>
              <a:t>List of Integrated Development Environments</a:t>
            </a:r>
            <a:endParaRPr lang="bg-BG" sz="2600" dirty="0" smtClean="0"/>
          </a:p>
          <a:p>
            <a:pPr lvl="1"/>
            <a:endParaRPr lang="bg-BG" sz="2600" dirty="0" smtClean="0"/>
          </a:p>
          <a:p>
            <a:pPr lvl="1"/>
            <a:endParaRPr lang="bg-BG" sz="2600" dirty="0" smtClean="0"/>
          </a:p>
          <a:p>
            <a:pPr lvl="1"/>
            <a:endParaRPr lang="bg-BG" sz="28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36657">
            <a:off x="5687731" y="2821673"/>
            <a:ext cx="3326993" cy="3326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767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3600" dirty="0"/>
              <a:t>Въпрос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19200"/>
            <a:ext cx="8686800" cy="5181600"/>
          </a:xfrm>
        </p:spPr>
        <p:txBody>
          <a:bodyPr/>
          <a:lstStyle/>
          <a:p>
            <a:pPr lvl="0"/>
            <a:r>
              <a:rPr lang="bg-BG" dirty="0" smtClean="0"/>
              <a:t>Кое НЕ е характеристика на </a:t>
            </a:r>
            <a:r>
              <a:rPr lang="en-US" dirty="0" smtClean="0"/>
              <a:t>p2p </a:t>
            </a:r>
            <a:r>
              <a:rPr lang="bg-BG" dirty="0" smtClean="0"/>
              <a:t>мрежите</a:t>
            </a:r>
            <a:r>
              <a:rPr lang="en-US" dirty="0" smtClean="0"/>
              <a:t>?</a:t>
            </a:r>
            <a:endParaRPr lang="en-US" sz="2000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sz="2800" dirty="0" smtClean="0"/>
              <a:t>Компютрите в мрежата могат да са клиенти </a:t>
            </a:r>
            <a:r>
              <a:rPr lang="bg-BG" sz="2800" smtClean="0"/>
              <a:t>така </a:t>
            </a:r>
            <a:r>
              <a:rPr lang="bg-BG" sz="2800" smtClean="0"/>
              <a:t>и </a:t>
            </a:r>
            <a:r>
              <a:rPr lang="bg-BG" sz="2800" dirty="0" smtClean="0"/>
              <a:t>сървъри</a:t>
            </a:r>
          </a:p>
          <a:p>
            <a:pPr marL="871538" lvl="1" indent="-514350">
              <a:buFont typeface="+mj-lt"/>
              <a:buAutoNum type="alphaLcParenR"/>
            </a:pPr>
            <a:r>
              <a:rPr lang="bg-BG" sz="2800" dirty="0" smtClean="0"/>
              <a:t>Приложението прави връзка с други потребители</a:t>
            </a:r>
          </a:p>
          <a:p>
            <a:pPr marL="871538" lvl="1" indent="-514350">
              <a:buFont typeface="+mj-lt"/>
              <a:buAutoNum type="alphaLcParenR"/>
            </a:pPr>
            <a:r>
              <a:rPr lang="bg-BG" sz="2800" dirty="0" smtClean="0"/>
              <a:t>Данните произхождат от един източник</a:t>
            </a:r>
          </a:p>
          <a:p>
            <a:pPr marL="871538" lvl="1" indent="-514350">
              <a:buFont typeface="+mj-lt"/>
              <a:buAutoNum type="alphaLcParenR"/>
            </a:pPr>
            <a:r>
              <a:rPr lang="bg-BG" sz="2800" dirty="0" smtClean="0"/>
              <a:t>Приложението подържа </a:t>
            </a:r>
            <a:r>
              <a:rPr lang="en-US" sz="2800" dirty="0" smtClean="0"/>
              <a:t>"</a:t>
            </a:r>
            <a:r>
              <a:rPr lang="en-US" sz="2800" dirty="0"/>
              <a:t>cross-network" </a:t>
            </a:r>
            <a:r>
              <a:rPr lang="bg-BG" sz="2800" dirty="0" smtClean="0"/>
              <a:t>протоколи като</a:t>
            </a:r>
            <a:r>
              <a:rPr lang="en-US" sz="2800" dirty="0" smtClean="0"/>
              <a:t> </a:t>
            </a:r>
            <a:r>
              <a:rPr lang="en-US" sz="2800" dirty="0"/>
              <a:t>SOAP </a:t>
            </a:r>
            <a:r>
              <a:rPr lang="bg-BG" sz="2800" dirty="0" smtClean="0"/>
              <a:t>или </a:t>
            </a:r>
            <a:r>
              <a:rPr lang="en-US" sz="2800" dirty="0" smtClean="0"/>
              <a:t>X</a:t>
            </a:r>
            <a:r>
              <a:rPr lang="bg-BG" sz="2800" dirty="0" smtClean="0"/>
              <a:t>М</a:t>
            </a:r>
            <a:r>
              <a:rPr lang="en-US" sz="2800" dirty="0" smtClean="0"/>
              <a:t>L-RPC</a:t>
            </a:r>
            <a:r>
              <a:rPr lang="en-US" sz="3200" dirty="0" smtClean="0"/>
              <a:t> </a:t>
            </a: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110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499672" y="3946160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8575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3600" dirty="0"/>
              <a:t>Отговор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838200"/>
            <a:ext cx="8686800" cy="5943600"/>
          </a:xfrm>
        </p:spPr>
        <p:txBody>
          <a:bodyPr/>
          <a:lstStyle/>
          <a:p>
            <a:r>
              <a:rPr lang="en-US" sz="2400" dirty="0" smtClean="0">
                <a:hlinkClick r:id="rId2"/>
              </a:rPr>
              <a:t>SOAP</a:t>
            </a:r>
            <a:r>
              <a:rPr lang="bg-BG" sz="2400" dirty="0" smtClean="0"/>
              <a:t> </a:t>
            </a:r>
            <a:r>
              <a:rPr lang="en-US" sz="2400" dirty="0" smtClean="0"/>
              <a:t>(</a:t>
            </a:r>
            <a:r>
              <a:rPr lang="en-US" sz="2400" i="1" dirty="0"/>
              <a:t>Simple Object Access </a:t>
            </a:r>
            <a:r>
              <a:rPr lang="en-US" sz="2400" i="1" dirty="0" smtClean="0"/>
              <a:t>Protocol) </a:t>
            </a:r>
            <a:r>
              <a:rPr lang="bg-BG" sz="2400" dirty="0" smtClean="0"/>
              <a:t>е протокол за обмен на структурна информация при имплементация на </a:t>
            </a:r>
            <a:r>
              <a:rPr lang="en-US" sz="2400" dirty="0" smtClean="0"/>
              <a:t>web </a:t>
            </a:r>
            <a:r>
              <a:rPr lang="bg-BG" sz="2400" dirty="0" smtClean="0"/>
              <a:t>услуги</a:t>
            </a:r>
          </a:p>
          <a:p>
            <a:pPr marL="282575" lvl="1" indent="-282575"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sz="2400" dirty="0">
                <a:hlinkClick r:id="rId3"/>
              </a:rPr>
              <a:t>XL-RPC</a:t>
            </a:r>
            <a:r>
              <a:rPr lang="en-US" sz="2400" dirty="0"/>
              <a:t> </a:t>
            </a:r>
            <a:r>
              <a:rPr lang="bg-BG" sz="2400" dirty="0" smtClean="0"/>
              <a:t>е протокол за отдалечено извикване на процедура който ползва </a:t>
            </a:r>
            <a:r>
              <a:rPr lang="en-US" sz="2400" dirty="0" smtClean="0"/>
              <a:t>XML </a:t>
            </a:r>
            <a:r>
              <a:rPr lang="bg-BG" sz="2400" dirty="0" smtClean="0"/>
              <a:t>и </a:t>
            </a:r>
            <a:r>
              <a:rPr lang="en-US" sz="2400" dirty="0" smtClean="0"/>
              <a:t>HTTP</a:t>
            </a:r>
            <a:endParaRPr lang="bg-BG" sz="2400" dirty="0" smtClean="0"/>
          </a:p>
          <a:p>
            <a:pPr marL="282575" lvl="1" indent="-282575"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bg-BG" sz="2400" dirty="0" smtClean="0"/>
              <a:t>Съществува и </a:t>
            </a:r>
            <a:r>
              <a:rPr lang="en-US" sz="2400" dirty="0" smtClean="0"/>
              <a:t>JSON-RPC</a:t>
            </a:r>
          </a:p>
          <a:p>
            <a:pPr marL="282575" lvl="1" indent="-282575"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sz="2400" dirty="0" smtClean="0"/>
              <a:t>XL-RPC </a:t>
            </a:r>
            <a:r>
              <a:rPr lang="bg-BG" sz="2400" dirty="0" smtClean="0"/>
              <a:t>пример с масив:</a:t>
            </a:r>
          </a:p>
          <a:p>
            <a:pPr marL="282575" lvl="1" indent="-282575"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endParaRPr lang="bg-BG" sz="2400" dirty="0" smtClean="0"/>
          </a:p>
          <a:p>
            <a:pPr marL="0" lvl="1" indent="0">
              <a:buClr>
                <a:schemeClr val="accent5">
                  <a:lumMod val="40000"/>
                  <a:lumOff val="60000"/>
                </a:schemeClr>
              </a:buClr>
              <a:buSzPct val="70000"/>
              <a:buNone/>
              <a:tabLst>
                <a:tab pos="282575" algn="l"/>
              </a:tabLst>
            </a:pPr>
            <a:endParaRPr lang="bg-BG" sz="2600" b="0" dirty="0" smtClean="0"/>
          </a:p>
          <a:p>
            <a:endParaRPr lang="bg-BG" sz="2400" dirty="0" smtClean="0"/>
          </a:p>
          <a:p>
            <a:endParaRPr lang="bg-BG" sz="2400" dirty="0"/>
          </a:p>
          <a:p>
            <a:r>
              <a:rPr lang="bg-BG" sz="2400" dirty="0" smtClean="0"/>
              <a:t>Информация:</a:t>
            </a:r>
          </a:p>
          <a:p>
            <a:pPr lvl="1"/>
            <a:r>
              <a:rPr lang="en-US" sz="1800" dirty="0" smtClean="0">
                <a:hlinkClick r:id="rId4"/>
              </a:rPr>
              <a:t>http</a:t>
            </a:r>
            <a:r>
              <a:rPr lang="en-US" sz="1800" dirty="0">
                <a:hlinkClick r:id="rId4"/>
              </a:rPr>
              <a:t>://</a:t>
            </a:r>
            <a:r>
              <a:rPr lang="en-US" sz="1800" dirty="0" smtClean="0">
                <a:hlinkClick r:id="rId4"/>
              </a:rPr>
              <a:t>compnetworking.about.com/od/p2ppeertopeer/a/p2pintroduction.htm</a:t>
            </a:r>
            <a:endParaRPr lang="bg-BG" sz="1800" dirty="0" smtClean="0"/>
          </a:p>
          <a:p>
            <a:pPr marL="357188" lvl="1" indent="0">
              <a:buNone/>
            </a:pPr>
            <a:endParaRPr lang="en-US" sz="18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111</a:t>
            </a:fld>
            <a:endParaRPr lang="en-US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533400" y="3696831"/>
            <a:ext cx="7772400" cy="224676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9pPr>
          </a:lstStyle>
          <a:p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&lt;array&gt;</a:t>
            </a:r>
            <a:b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&lt;data&gt;</a:t>
            </a:r>
            <a:b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&lt;value&gt;&lt;i4&gt;1404&lt;/i4&gt;&lt;/value&gt;</a:t>
            </a:r>
            <a:b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&lt;value&gt;&lt;string&gt;Something here&lt;/string&gt;&lt;/value&gt;</a:t>
            </a:r>
            <a:b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&lt;value&gt;&lt;i4&gt;1&lt;/i4&gt;&lt;/value&gt;</a:t>
            </a:r>
            <a:b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&lt;/data&gt;</a:t>
            </a:r>
            <a:b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&lt;/array&gt; </a:t>
            </a:r>
          </a:p>
        </p:txBody>
      </p:sp>
    </p:spTree>
    <p:extLst>
      <p:ext uri="{BB962C8B-B14F-4D97-AF65-F5344CB8AC3E}">
        <p14:creationId xmlns:p14="http://schemas.microsoft.com/office/powerpoint/2010/main" val="1105096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/>
          <p:cNvSpPr>
            <a:spLocks noGrp="1"/>
          </p:cNvSpPr>
          <p:nvPr>
            <p:ph type="ctrTitle"/>
          </p:nvPr>
        </p:nvSpPr>
        <p:spPr>
          <a:xfrm>
            <a:off x="609600" y="4495800"/>
            <a:ext cx="7924800" cy="685800"/>
          </a:xfrm>
        </p:spPr>
        <p:txBody>
          <a:bodyPr/>
          <a:lstStyle/>
          <a:p>
            <a:r>
              <a:rPr lang="en-US" dirty="0" smtClean="0"/>
              <a:t>World Wide Web (WWW)</a:t>
            </a:r>
            <a:endParaRPr lang="en-US" dirty="0"/>
          </a:p>
        </p:txBody>
      </p:sp>
      <p:sp>
        <p:nvSpPr>
          <p:cNvPr id="25" name="Subtitle 2"/>
          <p:cNvSpPr>
            <a:spLocks noGrp="1"/>
          </p:cNvSpPr>
          <p:nvPr>
            <p:ph type="subTitle" idx="1"/>
          </p:nvPr>
        </p:nvSpPr>
        <p:spPr>
          <a:xfrm>
            <a:off x="609600" y="5334000"/>
            <a:ext cx="7924800" cy="1107280"/>
          </a:xfrm>
        </p:spPr>
        <p:txBody>
          <a:bodyPr/>
          <a:lstStyle/>
          <a:p>
            <a:r>
              <a:rPr lang="bg-BG" dirty="0" smtClean="0"/>
              <a:t>Как работи </a:t>
            </a:r>
            <a:r>
              <a:rPr lang="en-US" dirty="0" smtClean="0"/>
              <a:t>WWW?</a:t>
            </a:r>
            <a:r>
              <a:rPr lang="bg-BG" dirty="0" smtClean="0"/>
              <a:t> Протоколът </a:t>
            </a:r>
            <a:r>
              <a:rPr lang="en-US" dirty="0" smtClean="0"/>
              <a:t>HTTP, GET</a:t>
            </a:r>
            <a:r>
              <a:rPr lang="bg-BG" dirty="0" smtClean="0"/>
              <a:t>,</a:t>
            </a:r>
            <a:r>
              <a:rPr lang="en-US" dirty="0" smtClean="0"/>
              <a:t> POST, URL, </a:t>
            </a:r>
            <a:r>
              <a:rPr lang="bg-BG" dirty="0" smtClean="0"/>
              <a:t>уеб браузър, уеб страница, уеб сайт, …</a:t>
            </a:r>
            <a:endParaRPr lang="en-US" dirty="0"/>
          </a:p>
        </p:txBody>
      </p:sp>
      <p:pic>
        <p:nvPicPr>
          <p:cNvPr id="26" name="Picture 2" descr="http://www.yourname.net.au/images/ist2_7677184-www.jpg"/>
          <p:cNvPicPr>
            <a:picLocks noChangeAspect="1" noChangeArrowheads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165415"/>
            <a:ext cx="2873342" cy="2865062"/>
          </a:xfrm>
          <a:prstGeom prst="roundRect">
            <a:avLst>
              <a:gd name="adj" fmla="val 4058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4" descr="http://www.adcet.edu.au/uploads/images/wwwconfusio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0058" y="1165415"/>
            <a:ext cx="2873342" cy="2865062"/>
          </a:xfrm>
          <a:prstGeom prst="roundRect">
            <a:avLst>
              <a:gd name="adj" fmla="val 3664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6" descr="http://users.skynet.be/roland/Blue/http.jpg"/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590800" y="533400"/>
            <a:ext cx="3973689" cy="1106311"/>
          </a:xfrm>
          <a:prstGeom prst="roundRect">
            <a:avLst>
              <a:gd name="adj" fmla="val 34014"/>
            </a:avLst>
          </a:prstGeom>
          <a:noFill/>
          <a:effectLst>
            <a:glow rad="190500">
              <a:schemeClr val="accent5">
                <a:satMod val="175000"/>
                <a:alpha val="10000"/>
              </a:schemeClr>
            </a:glow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8" descr="http://www.worldphoto360.com/wp-content/uploads/2010/08/web-browsers.jp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1828800"/>
            <a:ext cx="1790700" cy="1790700"/>
          </a:xfrm>
          <a:prstGeom prst="roundRect">
            <a:avLst>
              <a:gd name="adj" fmla="val 35579"/>
            </a:avLst>
          </a:prstGeom>
          <a:noFill/>
          <a:effectLst>
            <a:outerShdw blurRad="139700" sx="111000" sy="111000" algn="ctr" rotWithShape="0">
              <a:prstClr val="black">
                <a:alpha val="25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6235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3600" dirty="0"/>
              <a:t>Въпрос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Ако </a:t>
            </a:r>
            <a:r>
              <a:rPr lang="en-US" dirty="0" smtClean="0"/>
              <a:t>GET </a:t>
            </a:r>
            <a:r>
              <a:rPr lang="bg-BG" dirty="0" smtClean="0"/>
              <a:t>се счита за сигурен </a:t>
            </a:r>
            <a:r>
              <a:rPr lang="en-US" dirty="0" smtClean="0"/>
              <a:t>HTTP </a:t>
            </a:r>
            <a:r>
              <a:rPr lang="bg-BG" dirty="0" smtClean="0"/>
              <a:t>метод, такъв, който не променя данни на сървъра, то посочете още един такъв метод?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POST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PUT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DELETE</a:t>
            </a:r>
            <a:endParaRPr lang="bg-BG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HEAD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CALL</a:t>
            </a:r>
            <a:endParaRPr lang="bg-BG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MOVE</a:t>
            </a:r>
            <a:endParaRPr lang="bg-BG" dirty="0" smtClean="0"/>
          </a:p>
          <a:p>
            <a:pPr marL="871538" lvl="1" indent="-514350">
              <a:buFont typeface="+mj-lt"/>
              <a:buAutoNum type="alphaLcParenR"/>
            </a:pP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endParaRPr lang="en-US" dirty="0" err="1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113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488575" y="4452795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0556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5000" y="0"/>
            <a:ext cx="7086600" cy="838200"/>
          </a:xfrm>
        </p:spPr>
        <p:txBody>
          <a:bodyPr/>
          <a:lstStyle/>
          <a:p>
            <a:r>
              <a:rPr lang="bg-BG" sz="3600" dirty="0"/>
              <a:t>Отговор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609600"/>
            <a:ext cx="8763000" cy="6096000"/>
          </a:xfrm>
        </p:spPr>
        <p:txBody>
          <a:bodyPr/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dirty="0" smtClean="0"/>
              <a:t>CALL </a:t>
            </a:r>
            <a:r>
              <a:rPr lang="bg-BG" dirty="0" smtClean="0"/>
              <a:t>и </a:t>
            </a:r>
            <a:r>
              <a:rPr lang="en-US" dirty="0" smtClean="0"/>
              <a:t>MOVE – </a:t>
            </a:r>
            <a:r>
              <a:rPr lang="bg-BG" dirty="0" smtClean="0"/>
              <a:t>Няма такива методи</a:t>
            </a:r>
            <a:endParaRPr lang="en-US" dirty="0" smtClean="0"/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bg-BG" dirty="0" smtClean="0"/>
              <a:t>Всеки един от другите отговори по идея служи за промяна на обекти(информация) на сървъра с изключение на </a:t>
            </a:r>
            <a:r>
              <a:rPr lang="en-US" dirty="0" smtClean="0"/>
              <a:t>HEAD. </a:t>
            </a:r>
            <a:r>
              <a:rPr lang="bg-BG" dirty="0" smtClean="0"/>
              <a:t>Това е причината той да се счита за сигурен метод.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dirty="0" smtClean="0"/>
              <a:t>HEAD – </a:t>
            </a:r>
            <a:r>
              <a:rPr lang="bg-BG" dirty="0" smtClean="0"/>
              <a:t>служи за извличане на метаинформация за обект, без да се изисква цялото тяло с информацията да бъде прехвърляно.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dirty="0">
                <a:hlinkClick r:id="rId2"/>
              </a:rPr>
              <a:t>http://www.w3.org/Protocols/rfc2616/rfc2616-sec9.html</a:t>
            </a:r>
            <a:endParaRPr lang="bg-BG" b="0" dirty="0" smtClean="0"/>
          </a:p>
          <a:p>
            <a:pPr>
              <a:spcBef>
                <a:spcPts val="300"/>
              </a:spcBef>
              <a:spcAft>
                <a:spcPts val="300"/>
              </a:spcAft>
            </a:pPr>
            <a:endParaRPr lang="bg-BG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4026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3600" dirty="0"/>
              <a:t>Въпрос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066800"/>
            <a:ext cx="8686800" cy="5638800"/>
          </a:xfrm>
        </p:spPr>
        <p:txBody>
          <a:bodyPr/>
          <a:lstStyle/>
          <a:p>
            <a:pPr lvl="0"/>
            <a:r>
              <a:rPr lang="bg-BG" sz="3600" dirty="0" smtClean="0"/>
              <a:t>Какво означава </a:t>
            </a:r>
            <a:r>
              <a:rPr lang="en-US" sz="3600" dirty="0" smtClean="0"/>
              <a:t>XHR?</a:t>
            </a:r>
            <a:endParaRPr lang="en-US" sz="1600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sz="2800" dirty="0"/>
              <a:t>XML HTTP </a:t>
            </a:r>
            <a:r>
              <a:rPr lang="en-US" sz="2800" dirty="0" smtClean="0"/>
              <a:t>Request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sz="2800" dirty="0" smtClean="0"/>
              <a:t>XML </a:t>
            </a:r>
            <a:r>
              <a:rPr lang="bg-BG" sz="2800" dirty="0" smtClean="0"/>
              <a:t>база данни за </a:t>
            </a:r>
            <a:r>
              <a:rPr lang="en-US" sz="2800" dirty="0" smtClean="0"/>
              <a:t>HR</a:t>
            </a:r>
            <a:r>
              <a:rPr lang="bg-BG" sz="2800" dirty="0" smtClean="0"/>
              <a:t>-и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sz="2800" dirty="0" smtClean="0"/>
              <a:t>XML HTTP Response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sz="2800" dirty="0" smtClean="0"/>
              <a:t>Cross Domain HTTP Request</a:t>
            </a:r>
            <a:endParaRPr lang="bg-BG" sz="28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115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15470" y="1770530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8829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3600" dirty="0"/>
              <a:t>Отговор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371600"/>
            <a:ext cx="8686800" cy="5334000"/>
          </a:xfrm>
        </p:spPr>
        <p:txBody>
          <a:bodyPr/>
          <a:lstStyle/>
          <a:p>
            <a:r>
              <a:rPr lang="en-US" dirty="0" err="1" smtClean="0"/>
              <a:t>XMLHttpRequest</a:t>
            </a:r>
            <a:r>
              <a:rPr lang="en-US" dirty="0" smtClean="0"/>
              <a:t> </a:t>
            </a:r>
            <a:r>
              <a:rPr lang="bg-BG" dirty="0" smtClean="0"/>
              <a:t>е </a:t>
            </a:r>
            <a:r>
              <a:rPr lang="en-US" dirty="0" smtClean="0"/>
              <a:t>API </a:t>
            </a:r>
            <a:r>
              <a:rPr lang="bg-BG" dirty="0" smtClean="0"/>
              <a:t>използващо се </a:t>
            </a:r>
            <a:r>
              <a:rPr lang="en-US" dirty="0" smtClean="0"/>
              <a:t>HTTP </a:t>
            </a:r>
            <a:r>
              <a:rPr lang="bg-BG" dirty="0" smtClean="0"/>
              <a:t>или </a:t>
            </a:r>
            <a:r>
              <a:rPr lang="en-US" dirty="0" smtClean="0"/>
              <a:t>HTTPS</a:t>
            </a:r>
            <a:r>
              <a:rPr lang="bg-BG" dirty="0" smtClean="0"/>
              <a:t> заявки</a:t>
            </a:r>
            <a:endParaRPr lang="en-US" dirty="0" smtClean="0"/>
          </a:p>
          <a:p>
            <a:r>
              <a:rPr lang="bg-BG" dirty="0" smtClean="0"/>
              <a:t>Отговорът от сървъра може да е: </a:t>
            </a:r>
            <a:r>
              <a:rPr lang="en-US" dirty="0" smtClean="0"/>
              <a:t>JSON, XML, HTML </a:t>
            </a:r>
            <a:r>
              <a:rPr lang="bg-BG" dirty="0" smtClean="0"/>
              <a:t>или текст</a:t>
            </a:r>
          </a:p>
          <a:p>
            <a:endParaRPr lang="bg-BG" sz="2600" b="0" dirty="0" smtClean="0"/>
          </a:p>
          <a:p>
            <a:endParaRPr lang="bg-BG" dirty="0" smtClean="0"/>
          </a:p>
          <a:p>
            <a:endParaRPr lang="bg-BG" dirty="0"/>
          </a:p>
          <a:p>
            <a:r>
              <a:rPr lang="bg-BG" dirty="0" smtClean="0"/>
              <a:t>Информация:</a:t>
            </a:r>
          </a:p>
          <a:p>
            <a:pPr lvl="1"/>
            <a:r>
              <a:rPr lang="en-US" sz="2800" dirty="0">
                <a:hlinkClick r:id="rId2"/>
              </a:rPr>
              <a:t>http://en.wikipedia.org/wiki/XMLHttpRequest</a:t>
            </a:r>
            <a:endParaRPr lang="bg-BG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023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ctrTitle"/>
          </p:nvPr>
        </p:nvSpPr>
        <p:spPr>
          <a:xfrm>
            <a:off x="609600" y="4495800"/>
            <a:ext cx="7924800" cy="685800"/>
          </a:xfrm>
        </p:spPr>
        <p:txBody>
          <a:bodyPr/>
          <a:lstStyle/>
          <a:p>
            <a:r>
              <a:rPr lang="bg-BG" dirty="0" smtClean="0"/>
              <a:t>Уеб дизайн, </a:t>
            </a:r>
            <a:r>
              <a:rPr lang="en-US" dirty="0" smtClean="0"/>
              <a:t>HTML, CSS</a:t>
            </a:r>
            <a:endParaRPr lang="en-US" dirty="0"/>
          </a:p>
        </p:txBody>
      </p:sp>
      <p:sp>
        <p:nvSpPr>
          <p:cNvPr id="11" name="Subtitle 2"/>
          <p:cNvSpPr>
            <a:spLocks noGrp="1"/>
          </p:cNvSpPr>
          <p:nvPr>
            <p:ph type="subTitle" idx="1"/>
          </p:nvPr>
        </p:nvSpPr>
        <p:spPr>
          <a:xfrm>
            <a:off x="609600" y="5410200"/>
            <a:ext cx="7924800" cy="873920"/>
          </a:xfrm>
        </p:spPr>
        <p:txBody>
          <a:bodyPr/>
          <a:lstStyle/>
          <a:p>
            <a:r>
              <a:rPr lang="bg-BG" dirty="0" smtClean="0"/>
              <a:t>Уеб дизайн, </a:t>
            </a:r>
            <a:r>
              <a:rPr lang="en-US" dirty="0" smtClean="0"/>
              <a:t>HTML, CSS, </a:t>
            </a:r>
            <a:r>
              <a:rPr lang="bg-BG" dirty="0" smtClean="0"/>
              <a:t>текст, графика, препратки, таблици, формуляри, …</a:t>
            </a:r>
            <a:endParaRPr lang="en-US" dirty="0"/>
          </a:p>
        </p:txBody>
      </p:sp>
      <p:pic>
        <p:nvPicPr>
          <p:cNvPr id="12" name="Picture 2" descr="http://www.duoh.com/graphics/services-visua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3626" y="762000"/>
            <a:ext cx="4448174" cy="3209632"/>
          </a:xfrm>
          <a:prstGeom prst="roundRect">
            <a:avLst>
              <a:gd name="adj" fmla="val 1895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http://us.123rf.com/400wm/400/400/kentoh/kentoh0901/kentoh090100047/4081477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193" y="2895600"/>
            <a:ext cx="2509607" cy="1165175"/>
          </a:xfrm>
          <a:prstGeom prst="roundRect">
            <a:avLst>
              <a:gd name="adj" fmla="val 5096"/>
            </a:avLst>
          </a:prstGeom>
          <a:noFill/>
          <a:ln>
            <a:solidFill>
              <a:schemeClr val="accent5">
                <a:lumMod val="75000"/>
              </a:schemeClr>
            </a:solidFill>
          </a:ln>
        </p:spPr>
      </p:pic>
      <p:pic>
        <p:nvPicPr>
          <p:cNvPr id="14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1295400"/>
            <a:ext cx="2153680" cy="28529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" name="Picture 4" descr="http://www.filemaker.com.au/products/filemaker-pro/images/icon_script_triggers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440797">
            <a:off x="653293" y="1094834"/>
            <a:ext cx="1932382" cy="1932382"/>
          </a:xfrm>
          <a:prstGeom prst="rect">
            <a:avLst/>
          </a:prstGeom>
          <a:noFill/>
          <a:effectLst/>
        </p:spPr>
      </p:pic>
    </p:spTree>
    <p:extLst>
      <p:ext uri="{BB962C8B-B14F-4D97-AF65-F5344CB8AC3E}">
        <p14:creationId xmlns:p14="http://schemas.microsoft.com/office/powerpoint/2010/main" val="1576523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3600" dirty="0"/>
              <a:t>Въпрос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609600"/>
            <a:ext cx="8686800" cy="6096000"/>
          </a:xfrm>
        </p:spPr>
        <p:txBody>
          <a:bodyPr/>
          <a:lstStyle/>
          <a:p>
            <a:pPr lvl="0"/>
            <a:r>
              <a:rPr lang="bg-BG" dirty="0" smtClean="0"/>
              <a:t>Как можем да увеличим </a:t>
            </a:r>
            <a:r>
              <a:rPr lang="en-US" dirty="0" smtClean="0"/>
              <a:t>padding-a </a:t>
            </a:r>
            <a:r>
              <a:rPr lang="bg-BG" dirty="0" smtClean="0"/>
              <a:t>и </a:t>
            </a:r>
            <a:r>
              <a:rPr lang="en-US" dirty="0" smtClean="0"/>
              <a:t>border-a </a:t>
            </a:r>
            <a:r>
              <a:rPr lang="bg-BG" dirty="0" smtClean="0"/>
              <a:t>на един </a:t>
            </a:r>
            <a:r>
              <a:rPr lang="en-US" dirty="0" smtClean="0"/>
              <a:t>HTML </a:t>
            </a:r>
            <a:r>
              <a:rPr lang="bg-BG" dirty="0" smtClean="0"/>
              <a:t>елемент без да увеличаваме широчината му</a:t>
            </a:r>
            <a:r>
              <a:rPr lang="en-US" dirty="0" smtClean="0"/>
              <a:t>, </a:t>
            </a:r>
            <a:r>
              <a:rPr lang="bg-BG" dirty="0" smtClean="0"/>
              <a:t>използвайки </a:t>
            </a:r>
            <a:r>
              <a:rPr lang="en-US" dirty="0" smtClean="0"/>
              <a:t>CSS3.0</a:t>
            </a:r>
            <a:r>
              <a:rPr lang="bg-BG" dirty="0" smtClean="0"/>
              <a:t>?</a:t>
            </a:r>
            <a:r>
              <a:rPr lang="en-US" dirty="0" smtClean="0"/>
              <a:t> </a:t>
            </a:r>
            <a:endParaRPr lang="bg-BG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>
                <a:solidFill>
                  <a:srgbClr val="F5FFC2"/>
                </a:solidFill>
                <a:latin typeface="Consolas" pitchFamily="49" charset="0"/>
                <a:cs typeface="Consolas" pitchFamily="49" charset="0"/>
              </a:rPr>
              <a:t>box-sizing: border-box</a:t>
            </a:r>
            <a:r>
              <a:rPr lang="en-US" dirty="0" smtClean="0">
                <a:solidFill>
                  <a:srgbClr val="F5FFC2"/>
                </a:solidFill>
                <a:latin typeface="Consolas" pitchFamily="49" charset="0"/>
                <a:cs typeface="Consolas" pitchFamily="49" charset="0"/>
              </a:rPr>
              <a:t>;</a:t>
            </a:r>
            <a:endParaRPr lang="bg-BG" dirty="0" smtClean="0">
              <a:solidFill>
                <a:srgbClr val="F5FFC2"/>
              </a:solidFill>
              <a:latin typeface="Consolas" pitchFamily="49" charset="0"/>
              <a:cs typeface="Consolas" pitchFamily="49" charset="0"/>
            </a:endParaRP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>
                <a:solidFill>
                  <a:srgbClr val="F5FFC2"/>
                </a:solidFill>
                <a:latin typeface="Consolas" pitchFamily="49" charset="0"/>
                <a:cs typeface="Consolas" pitchFamily="49" charset="0"/>
              </a:rPr>
              <a:t>box-sizing: content-box</a:t>
            </a:r>
            <a:r>
              <a:rPr lang="bg-BG" dirty="0" smtClean="0">
                <a:solidFill>
                  <a:srgbClr val="F5FFC2"/>
                </a:solidFill>
                <a:latin typeface="Consolas" pitchFamily="49" charset="0"/>
                <a:cs typeface="Consolas" pitchFamily="49" charset="0"/>
              </a:rPr>
              <a:t>;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>
                <a:solidFill>
                  <a:srgbClr val="F5FFC2"/>
                </a:solidFill>
                <a:latin typeface="Consolas" pitchFamily="49" charset="0"/>
                <a:cs typeface="Consolas" pitchFamily="49" charset="0"/>
              </a:rPr>
              <a:t>box-sizing</a:t>
            </a:r>
            <a:r>
              <a:rPr lang="en-US" dirty="0">
                <a:solidFill>
                  <a:srgbClr val="F5FFC2"/>
                </a:solidFill>
                <a:latin typeface="Consolas" pitchFamily="49" charset="0"/>
                <a:cs typeface="Consolas" pitchFamily="49" charset="0"/>
              </a:rPr>
              <a:t>: </a:t>
            </a:r>
            <a:r>
              <a:rPr lang="en-US" dirty="0" smtClean="0">
                <a:solidFill>
                  <a:srgbClr val="F5FFC2"/>
                </a:solidFill>
                <a:latin typeface="Consolas" pitchFamily="49" charset="0"/>
                <a:cs typeface="Consolas" pitchFamily="49" charset="0"/>
              </a:rPr>
              <a:t>padding-box</a:t>
            </a:r>
            <a:r>
              <a:rPr lang="bg-BG" dirty="0">
                <a:solidFill>
                  <a:srgbClr val="F5FFC2"/>
                </a:solidFill>
                <a:latin typeface="Consolas" pitchFamily="49" charset="0"/>
                <a:cs typeface="Consolas" pitchFamily="49" charset="0"/>
              </a:rPr>
              <a:t>;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>
                <a:solidFill>
                  <a:srgbClr val="F5FFC2"/>
                </a:solidFill>
                <a:latin typeface="Consolas" pitchFamily="49" charset="0"/>
                <a:cs typeface="Consolas" pitchFamily="49" charset="0"/>
              </a:rPr>
              <a:t>box-sizing: </a:t>
            </a:r>
            <a:r>
              <a:rPr lang="en-US" dirty="0" smtClean="0">
                <a:solidFill>
                  <a:srgbClr val="F5FFC2"/>
                </a:solidFill>
                <a:latin typeface="Consolas" pitchFamily="49" charset="0"/>
                <a:cs typeface="Consolas" pitchFamily="49" charset="0"/>
              </a:rPr>
              <a:t>margin-box</a:t>
            </a:r>
            <a:r>
              <a:rPr lang="bg-BG" dirty="0" smtClean="0">
                <a:solidFill>
                  <a:srgbClr val="F5FFC2"/>
                </a:solidFill>
                <a:latin typeface="Consolas" pitchFamily="49" charset="0"/>
                <a:cs typeface="Consolas" pitchFamily="49" charset="0"/>
              </a:rPr>
              <a:t>;</a:t>
            </a:r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>
                <a:solidFill>
                  <a:srgbClr val="F5FFC2"/>
                </a:solidFill>
                <a:latin typeface="Consolas" pitchFamily="49" charset="0"/>
                <a:cs typeface="Consolas" pitchFamily="49" charset="0"/>
              </a:rPr>
              <a:t>Това е поведение, което всеки </a:t>
            </a:r>
            <a:r>
              <a:rPr lang="en-US" dirty="0" smtClean="0">
                <a:solidFill>
                  <a:srgbClr val="F5FFC2"/>
                </a:solidFill>
                <a:latin typeface="Consolas" pitchFamily="49" charset="0"/>
                <a:cs typeface="Consolas" pitchFamily="49" charset="0"/>
              </a:rPr>
              <a:t>HTML </a:t>
            </a:r>
            <a:r>
              <a:rPr lang="bg-BG" dirty="0" smtClean="0">
                <a:solidFill>
                  <a:srgbClr val="F5FFC2"/>
                </a:solidFill>
                <a:latin typeface="Consolas" pitchFamily="49" charset="0"/>
                <a:cs typeface="Consolas" pitchFamily="49" charset="0"/>
              </a:rPr>
              <a:t>има по подразбиране</a:t>
            </a:r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Нито едно от изброените</a:t>
            </a:r>
            <a:r>
              <a:rPr lang="en-US" dirty="0" smtClean="0"/>
              <a:t/>
            </a:r>
            <a:br>
              <a:rPr lang="en-US" dirty="0" smtClean="0"/>
            </a:br>
            <a:endParaRPr lang="bg-BG" dirty="0" smtClean="0"/>
          </a:p>
          <a:p>
            <a:pPr marL="514350" lvl="0" indent="-514350">
              <a:buFont typeface="+mj-lt"/>
              <a:buAutoNum type="alphaLcParenR"/>
            </a:pPr>
            <a:endParaRPr lang="en-US" sz="30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118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496330" y="2310714"/>
            <a:ext cx="602545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4161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3600" dirty="0"/>
              <a:t>Отговор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sz="3000" dirty="0" smtClean="0"/>
              <a:t>В </a:t>
            </a:r>
            <a:r>
              <a:rPr lang="en-US" sz="3000" dirty="0" smtClean="0"/>
              <a:t>Box </a:t>
            </a:r>
            <a:r>
              <a:rPr lang="bg-BG" sz="3000" dirty="0" smtClean="0"/>
              <a:t>модела на </a:t>
            </a:r>
            <a:r>
              <a:rPr lang="en-US" sz="3000" dirty="0" smtClean="0"/>
              <a:t>HTML </a:t>
            </a:r>
            <a:r>
              <a:rPr lang="bg-BG" sz="3000" dirty="0" smtClean="0"/>
              <a:t>елементите не се включва </a:t>
            </a:r>
            <a:r>
              <a:rPr lang="en-US" sz="3000" dirty="0" smtClean="0"/>
              <a:t>“padding” </a:t>
            </a:r>
            <a:r>
              <a:rPr lang="bg-BG" sz="3000" dirty="0" smtClean="0"/>
              <a:t>и </a:t>
            </a:r>
            <a:r>
              <a:rPr lang="en-US" sz="3000" dirty="0" smtClean="0"/>
              <a:t>“border”.</a:t>
            </a:r>
          </a:p>
          <a:p>
            <a:r>
              <a:rPr lang="bg-BG" sz="3000" dirty="0" smtClean="0"/>
              <a:t>За да ги включим използваме </a:t>
            </a:r>
            <a:r>
              <a:rPr lang="en-US" sz="3000" dirty="0" smtClean="0"/>
              <a:t>CSS 3.0 </a:t>
            </a:r>
            <a:r>
              <a:rPr lang="bg-BG" sz="3000" dirty="0" smtClean="0"/>
              <a:t>свойството – </a:t>
            </a:r>
            <a:r>
              <a:rPr lang="en-US" sz="3000" dirty="0" smtClean="0"/>
              <a:t>box-sizing: border-box;</a:t>
            </a:r>
          </a:p>
          <a:p>
            <a:r>
              <a:rPr lang="en-US" sz="2800" dirty="0">
                <a:hlinkClick r:id="rId2"/>
              </a:rPr>
              <a:t>http://</a:t>
            </a:r>
            <a:r>
              <a:rPr lang="en-US" sz="2800" dirty="0" smtClean="0">
                <a:hlinkClick r:id="rId2"/>
              </a:rPr>
              <a:t>www.w3schools.com/cssref/css3_pr_box-sizing.asp</a:t>
            </a:r>
            <a:endParaRPr lang="en-US" sz="2800" dirty="0" smtClean="0"/>
          </a:p>
          <a:p>
            <a:r>
              <a:rPr lang="en-US" sz="2800" dirty="0">
                <a:hlinkClick r:id="rId3"/>
              </a:rPr>
              <a:t>http://css-tricks.com/box-sizing/</a:t>
            </a:r>
            <a:endParaRPr lang="bg-BG" sz="3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6596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3600" dirty="0"/>
              <a:t>Въпрос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762000"/>
            <a:ext cx="8686800" cy="5791200"/>
          </a:xfrm>
        </p:spPr>
        <p:txBody>
          <a:bodyPr/>
          <a:lstStyle/>
          <a:p>
            <a:r>
              <a:rPr lang="bg-BG" dirty="0" smtClean="0"/>
              <a:t>В кой от редовете не се съдържа нито една облачна платформа?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Microsoft Azure, Google Cloud, Google Drive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AWS, Microsoft SkyDrive, Rackspace, DOX.bg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err="1" smtClean="0"/>
              <a:t>github</a:t>
            </a:r>
            <a:r>
              <a:rPr lang="en-US" dirty="0" smtClean="0"/>
              <a:t>, Dropbox, DOX.bg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Dropbox</a:t>
            </a:r>
            <a:r>
              <a:rPr lang="en-US" dirty="0"/>
              <a:t>, AWS , </a:t>
            </a:r>
            <a:r>
              <a:rPr lang="en-US" dirty="0" smtClean="0"/>
              <a:t>Rackspace, DOX.bg, </a:t>
            </a:r>
            <a:r>
              <a:rPr lang="en-US" dirty="0" err="1" smtClean="0"/>
              <a:t>githut</a:t>
            </a:r>
            <a:endParaRPr lang="bg-BG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DOX.bg, </a:t>
            </a:r>
            <a:r>
              <a:rPr lang="en-US" dirty="0" err="1" smtClean="0"/>
              <a:t>AppHarbor</a:t>
            </a:r>
            <a:r>
              <a:rPr lang="en-US" dirty="0" smtClean="0"/>
              <a:t>, </a:t>
            </a:r>
            <a:r>
              <a:rPr lang="en-US" dirty="0"/>
              <a:t>Dropbox, </a:t>
            </a:r>
            <a:r>
              <a:rPr lang="en-US" dirty="0" err="1" smtClean="0"/>
              <a:t>github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AWS, MS SkyDrive Dropbox, Rackspace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457200" y="3200400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603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3600" dirty="0"/>
              <a:t>Въпрос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609600"/>
            <a:ext cx="8686800" cy="6096000"/>
          </a:xfrm>
        </p:spPr>
        <p:txBody>
          <a:bodyPr/>
          <a:lstStyle/>
          <a:p>
            <a:pPr lvl="0"/>
            <a:r>
              <a:rPr lang="bg-BG" dirty="0" smtClean="0"/>
              <a:t>Какъв е резултатът от следния код:</a:t>
            </a:r>
            <a:r>
              <a:rPr lang="en-US" dirty="0"/>
              <a:t/>
            </a:r>
            <a:br>
              <a:rPr lang="en-US" dirty="0"/>
            </a:br>
            <a:endParaRPr lang="en-US" dirty="0" smtClean="0"/>
          </a:p>
          <a:p>
            <a:pPr lvl="0"/>
            <a:endParaRPr lang="en-US" sz="2000" dirty="0"/>
          </a:p>
          <a:p>
            <a:pPr lvl="0"/>
            <a:endParaRPr lang="en-US" sz="2000" dirty="0" smtClean="0"/>
          </a:p>
          <a:p>
            <a:pPr lvl="0"/>
            <a:endParaRPr lang="en-US" sz="2000" dirty="0"/>
          </a:p>
          <a:p>
            <a:pPr lvl="0"/>
            <a:endParaRPr lang="en-US" sz="2000" dirty="0" smtClean="0"/>
          </a:p>
          <a:p>
            <a:pPr marL="0" lvl="0" indent="0">
              <a:buNone/>
            </a:pPr>
            <a:endParaRPr lang="en-US" sz="2000" dirty="0" smtClean="0"/>
          </a:p>
          <a:p>
            <a:pPr marL="871538" lvl="1" indent="-514350">
              <a:spcBef>
                <a:spcPts val="0"/>
              </a:spcBef>
              <a:buFont typeface="+mj-lt"/>
              <a:buAutoNum type="alphaLcParenR"/>
            </a:pPr>
            <a:r>
              <a:rPr lang="en-US" sz="2800" dirty="0" smtClean="0"/>
              <a:t>Div</a:t>
            </a:r>
            <a:r>
              <a:rPr lang="bg-BG" sz="2800" dirty="0" smtClean="0"/>
              <a:t>-а с текст </a:t>
            </a:r>
            <a:r>
              <a:rPr lang="en-US" sz="2800" dirty="0" smtClean="0"/>
              <a:t>“</a:t>
            </a:r>
            <a:r>
              <a:rPr lang="en-US" sz="2800" dirty="0" err="1" smtClean="0"/>
              <a:t>Joro</a:t>
            </a:r>
            <a:r>
              <a:rPr lang="en-US" sz="2800" dirty="0" smtClean="0"/>
              <a:t>” </a:t>
            </a:r>
            <a:r>
              <a:rPr lang="bg-BG" sz="2800" dirty="0" smtClean="0"/>
              <a:t>ще стане с черен фон</a:t>
            </a:r>
          </a:p>
          <a:p>
            <a:pPr marL="871538" lvl="1" indent="-514350">
              <a:spcBef>
                <a:spcPts val="0"/>
              </a:spcBef>
              <a:buFont typeface="+mj-lt"/>
              <a:buAutoNum type="alphaLcParenR"/>
            </a:pPr>
            <a:r>
              <a:rPr lang="bg-BG" sz="2800" dirty="0"/>
              <a:t>Всички </a:t>
            </a:r>
            <a:r>
              <a:rPr lang="en-US" sz="2800" dirty="0"/>
              <a:t>div-</a:t>
            </a:r>
            <a:r>
              <a:rPr lang="bg-BG" sz="2800" dirty="0"/>
              <a:t>ове ще станат с черен </a:t>
            </a:r>
            <a:r>
              <a:rPr lang="bg-BG" sz="2800" dirty="0" smtClean="0"/>
              <a:t>фон</a:t>
            </a:r>
          </a:p>
          <a:p>
            <a:pPr marL="871538" lvl="1" indent="-514350">
              <a:spcBef>
                <a:spcPts val="0"/>
              </a:spcBef>
              <a:buFont typeface="+mj-lt"/>
              <a:buAutoNum type="alphaLcParenR"/>
            </a:pPr>
            <a:r>
              <a:rPr lang="en-US" sz="2800" dirty="0"/>
              <a:t>Div</a:t>
            </a:r>
            <a:r>
              <a:rPr lang="bg-BG" sz="2800" dirty="0" smtClean="0"/>
              <a:t>-те </a:t>
            </a:r>
            <a:r>
              <a:rPr lang="bg-BG" sz="2800" dirty="0"/>
              <a:t>с текст </a:t>
            </a:r>
            <a:r>
              <a:rPr lang="en-US" sz="2800" dirty="0" smtClean="0"/>
              <a:t>“</a:t>
            </a:r>
            <a:r>
              <a:rPr lang="en-US" sz="2800" dirty="0" err="1" smtClean="0"/>
              <a:t>Roki</a:t>
            </a:r>
            <a:r>
              <a:rPr lang="en-US" sz="2800" dirty="0" smtClean="0"/>
              <a:t>”</a:t>
            </a:r>
            <a:r>
              <a:rPr lang="bg-BG" sz="2800" dirty="0" smtClean="0"/>
              <a:t> и </a:t>
            </a:r>
            <a:r>
              <a:rPr lang="en-US" sz="2800" dirty="0" smtClean="0"/>
              <a:t>“Robin” </a:t>
            </a:r>
            <a:r>
              <a:rPr lang="bg-BG" sz="2800" dirty="0"/>
              <a:t>ще </a:t>
            </a:r>
            <a:r>
              <a:rPr lang="bg-BG" sz="2800" dirty="0" smtClean="0"/>
              <a:t>станат </a:t>
            </a:r>
            <a:r>
              <a:rPr lang="bg-BG" sz="2800" dirty="0"/>
              <a:t>с черен фон</a:t>
            </a:r>
          </a:p>
          <a:p>
            <a:pPr marL="871538" lvl="1" indent="-514350">
              <a:spcBef>
                <a:spcPts val="0"/>
              </a:spcBef>
              <a:buFont typeface="+mj-lt"/>
              <a:buAutoNum type="alphaLcParenR"/>
            </a:pPr>
            <a:r>
              <a:rPr lang="bg-BG" sz="2800" dirty="0" smtClean="0"/>
              <a:t>Всички ще останат с бял фон</a:t>
            </a:r>
            <a:endParaRPr lang="bg-BG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120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457200" y="4063928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09600" y="1295400"/>
            <a:ext cx="8153400" cy="270843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9pPr>
          </a:lstStyle>
          <a:p>
            <a:r>
              <a:rPr lang="en-US" sz="17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</a:p>
          <a:p>
            <a:r>
              <a:rPr lang="en-US" sz="17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&lt;style&gt;</a:t>
            </a:r>
          </a:p>
          <a:p>
            <a:r>
              <a:rPr lang="en-US" sz="17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d</a:t>
            </a:r>
            <a:r>
              <a:rPr lang="en-US" sz="17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iv[data-username*="ro"]{</a:t>
            </a:r>
          </a:p>
          <a:p>
            <a:r>
              <a:rPr lang="en-US" sz="17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	background-color: black;</a:t>
            </a:r>
            <a:endParaRPr lang="en-US" sz="17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en-US" sz="17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}</a:t>
            </a:r>
          </a:p>
          <a:p>
            <a:r>
              <a:rPr lang="en-US" sz="17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&lt;/style&gt;</a:t>
            </a:r>
          </a:p>
          <a:p>
            <a:r>
              <a:rPr lang="en-US" sz="17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</a:p>
          <a:p>
            <a:r>
              <a:rPr lang="en-US" sz="17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data-username="Joro</a:t>
            </a:r>
            <a:r>
              <a:rPr lang="en-US" sz="17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en-US" sz="17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&gt;Joro&lt;/div&gt;</a:t>
            </a:r>
          </a:p>
          <a:p>
            <a:r>
              <a:rPr lang="en-US" sz="17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data-username="Robin"&gt;Robin&lt;/div&gt;</a:t>
            </a:r>
          </a:p>
          <a:p>
            <a:r>
              <a:rPr lang="en-US" sz="17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data-username="Roki"&gt;Roki&lt;/div&gt;</a:t>
            </a:r>
            <a:endParaRPr lang="en-US" sz="17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8500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3600" dirty="0"/>
              <a:t>Отговор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sz="2800" dirty="0" smtClean="0"/>
              <a:t>Селекторът </a:t>
            </a:r>
            <a:r>
              <a:rPr lang="en-US" sz="2800" dirty="0" smtClean="0">
                <a:solidFill>
                  <a:srgbClr val="8CF4F2"/>
                </a:solidFill>
              </a:rPr>
              <a:t>*=</a:t>
            </a:r>
            <a:r>
              <a:rPr lang="bg-BG" sz="2800" dirty="0" smtClean="0"/>
              <a:t> селектира всички атрибути „</a:t>
            </a:r>
            <a:r>
              <a:rPr lang="en-US" sz="2800" dirty="0" smtClean="0"/>
              <a:t>data-username</a:t>
            </a:r>
            <a:r>
              <a:rPr lang="bg-BG" sz="2800" dirty="0" smtClean="0"/>
              <a:t>“ които </a:t>
            </a:r>
            <a:r>
              <a:rPr lang="bg-BG" sz="2800" dirty="0" smtClean="0">
                <a:solidFill>
                  <a:srgbClr val="8CF4F2"/>
                </a:solidFill>
              </a:rPr>
              <a:t>съдържат </a:t>
            </a:r>
            <a:r>
              <a:rPr lang="en-US" sz="2800" dirty="0" smtClean="0"/>
              <a:t>“</a:t>
            </a:r>
            <a:r>
              <a:rPr lang="en-US" sz="2800" dirty="0" err="1" smtClean="0"/>
              <a:t>ro</a:t>
            </a:r>
            <a:r>
              <a:rPr lang="en-US" sz="2800" dirty="0" smtClean="0"/>
              <a:t>”</a:t>
            </a:r>
            <a:endParaRPr lang="bg-BG" sz="2800" dirty="0" smtClean="0"/>
          </a:p>
          <a:p>
            <a:r>
              <a:rPr lang="bg-BG" sz="2800" dirty="0"/>
              <a:t>Селекторът </a:t>
            </a:r>
            <a:r>
              <a:rPr lang="bg-BG" sz="2800" dirty="0" smtClean="0">
                <a:solidFill>
                  <a:srgbClr val="8CF4F2"/>
                </a:solidFill>
              </a:rPr>
              <a:t>$</a:t>
            </a:r>
            <a:r>
              <a:rPr lang="en-US" sz="2800" dirty="0" smtClean="0">
                <a:solidFill>
                  <a:srgbClr val="8CF4F2"/>
                </a:solidFill>
              </a:rPr>
              <a:t>=</a:t>
            </a:r>
            <a:r>
              <a:rPr lang="bg-BG" sz="2800" dirty="0" smtClean="0">
                <a:solidFill>
                  <a:srgbClr val="8CF4F2"/>
                </a:solidFill>
              </a:rPr>
              <a:t> </a:t>
            </a:r>
            <a:r>
              <a:rPr lang="bg-BG" sz="2800" dirty="0"/>
              <a:t>селектира всички атрибути „</a:t>
            </a:r>
            <a:r>
              <a:rPr lang="en-US" sz="2800" dirty="0"/>
              <a:t>data-username</a:t>
            </a:r>
            <a:r>
              <a:rPr lang="bg-BG" sz="2800" dirty="0"/>
              <a:t>“ които </a:t>
            </a:r>
            <a:r>
              <a:rPr lang="bg-BG" sz="2800" dirty="0" smtClean="0">
                <a:solidFill>
                  <a:srgbClr val="8CF4F2"/>
                </a:solidFill>
              </a:rPr>
              <a:t>завършват </a:t>
            </a:r>
            <a:r>
              <a:rPr lang="bg-BG" sz="2800" dirty="0" smtClean="0"/>
              <a:t>на </a:t>
            </a:r>
            <a:r>
              <a:rPr lang="en-US" sz="2800" dirty="0" smtClean="0"/>
              <a:t>“</a:t>
            </a:r>
            <a:r>
              <a:rPr lang="en-US" sz="2800" dirty="0" err="1" smtClean="0"/>
              <a:t>ro</a:t>
            </a:r>
            <a:r>
              <a:rPr lang="en-US" sz="2800" dirty="0" smtClean="0"/>
              <a:t>”</a:t>
            </a:r>
            <a:endParaRPr lang="bg-BG" sz="2800" dirty="0" smtClean="0"/>
          </a:p>
          <a:p>
            <a:r>
              <a:rPr lang="bg-BG" sz="2800" dirty="0"/>
              <a:t>Селекторът </a:t>
            </a:r>
            <a:r>
              <a:rPr lang="en-US" sz="2800" dirty="0">
                <a:solidFill>
                  <a:srgbClr val="8CF4F2"/>
                </a:solidFill>
              </a:rPr>
              <a:t>^</a:t>
            </a:r>
            <a:r>
              <a:rPr lang="en-US" sz="2800" dirty="0" smtClean="0">
                <a:solidFill>
                  <a:srgbClr val="8CF4F2"/>
                </a:solidFill>
              </a:rPr>
              <a:t>=</a:t>
            </a:r>
            <a:r>
              <a:rPr lang="bg-BG" sz="2800" dirty="0" smtClean="0"/>
              <a:t> </a:t>
            </a:r>
            <a:r>
              <a:rPr lang="bg-BG" sz="2800" dirty="0"/>
              <a:t>селектира всички атрибути „</a:t>
            </a:r>
            <a:r>
              <a:rPr lang="en-US" sz="2800" dirty="0"/>
              <a:t>data-username</a:t>
            </a:r>
            <a:r>
              <a:rPr lang="bg-BG" sz="2800" dirty="0"/>
              <a:t>“ които </a:t>
            </a:r>
            <a:r>
              <a:rPr lang="bg-BG" sz="2800" dirty="0" smtClean="0">
                <a:solidFill>
                  <a:srgbClr val="8CF4F2"/>
                </a:solidFill>
              </a:rPr>
              <a:t>започват </a:t>
            </a:r>
            <a:r>
              <a:rPr lang="en-US" sz="2800" dirty="0" smtClean="0"/>
              <a:t>“</a:t>
            </a:r>
            <a:r>
              <a:rPr lang="en-US" sz="2800" dirty="0" err="1" smtClean="0"/>
              <a:t>ro</a:t>
            </a:r>
            <a:r>
              <a:rPr lang="en-US" sz="2800" dirty="0" smtClean="0"/>
              <a:t>”</a:t>
            </a:r>
          </a:p>
          <a:p>
            <a:r>
              <a:rPr lang="bg-BG" sz="2800" dirty="0" smtClean="0"/>
              <a:t>Селекторите са </a:t>
            </a:r>
            <a:r>
              <a:rPr lang="en-US" sz="2800" dirty="0"/>
              <a:t>“case </a:t>
            </a:r>
            <a:r>
              <a:rPr lang="en-US" sz="2800" dirty="0" smtClean="0"/>
              <a:t>sensitive”</a:t>
            </a:r>
            <a:endParaRPr lang="en-US" sz="2600" dirty="0" smtClean="0"/>
          </a:p>
          <a:p>
            <a:endParaRPr lang="en-US" sz="2600" dirty="0" smtClean="0"/>
          </a:p>
          <a:p>
            <a:r>
              <a:rPr lang="bg-BG" sz="2600" dirty="0" smtClean="0"/>
              <a:t>Информация:</a:t>
            </a:r>
          </a:p>
          <a:p>
            <a:pPr lvl="1"/>
            <a:r>
              <a:rPr lang="en-US" sz="2400" dirty="0">
                <a:hlinkClick r:id="rId2"/>
              </a:rPr>
              <a:t>http://www.w3.org/TR/css3-selectors/</a:t>
            </a:r>
            <a:endParaRPr lang="bg-BG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0208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4" descr="http://4.bp.blogspot.com/_Fyl1dFhmZf4/S-mjvhNO96I/AAAAAAAAATU/ZB_LbexAHYk/s320/javascript_log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8223">
            <a:off x="539215" y="1521546"/>
            <a:ext cx="1855715" cy="1361212"/>
          </a:xfrm>
          <a:prstGeom prst="roundRect">
            <a:avLst>
              <a:gd name="adj" fmla="val 4193"/>
            </a:avLst>
          </a:prstGeom>
          <a:noFill/>
          <a:ln w="254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itle 1"/>
          <p:cNvSpPr>
            <a:spLocks noGrp="1"/>
          </p:cNvSpPr>
          <p:nvPr>
            <p:ph type="ctrTitle"/>
          </p:nvPr>
        </p:nvSpPr>
        <p:spPr>
          <a:xfrm>
            <a:off x="609600" y="3395332"/>
            <a:ext cx="7924800" cy="1295400"/>
          </a:xfrm>
        </p:spPr>
        <p:txBody>
          <a:bodyPr/>
          <a:lstStyle/>
          <a:p>
            <a:r>
              <a:rPr lang="bg-BG" dirty="0" smtClean="0"/>
              <a:t>Скриптови езици</a:t>
            </a:r>
            <a:br>
              <a:rPr lang="bg-BG" dirty="0" smtClean="0"/>
            </a:br>
            <a:r>
              <a:rPr lang="bg-BG" dirty="0" smtClean="0"/>
              <a:t>и </a:t>
            </a:r>
            <a:r>
              <a:rPr lang="en-US" dirty="0" smtClean="0"/>
              <a:t>JavaScript</a:t>
            </a:r>
            <a:endParaRPr lang="en-US" dirty="0"/>
          </a:p>
        </p:txBody>
      </p:sp>
      <p:sp>
        <p:nvSpPr>
          <p:cNvPr id="18" name="Subtitle 2"/>
          <p:cNvSpPr>
            <a:spLocks noGrp="1"/>
          </p:cNvSpPr>
          <p:nvPr>
            <p:ph type="subTitle" idx="1"/>
          </p:nvPr>
        </p:nvSpPr>
        <p:spPr>
          <a:xfrm>
            <a:off x="609600" y="4878852"/>
            <a:ext cx="7924800" cy="1564480"/>
          </a:xfrm>
        </p:spPr>
        <p:txBody>
          <a:bodyPr/>
          <a:lstStyle/>
          <a:p>
            <a:r>
              <a:rPr lang="bg-BG" dirty="0" smtClean="0"/>
              <a:t>Разработка на скриптове с </a:t>
            </a:r>
            <a:r>
              <a:rPr lang="en-US" dirty="0" smtClean="0"/>
              <a:t>JavaScript</a:t>
            </a:r>
            <a:r>
              <a:rPr lang="bg-BG" dirty="0" smtClean="0"/>
              <a:t>, основни </a:t>
            </a:r>
            <a:r>
              <a:rPr lang="en-US" dirty="0" smtClean="0"/>
              <a:t>JavaScript </a:t>
            </a:r>
            <a:r>
              <a:rPr lang="bg-BG" dirty="0" smtClean="0"/>
              <a:t>конструкции, оператори, обекти, </a:t>
            </a:r>
            <a:r>
              <a:rPr lang="bg-BG" dirty="0"/>
              <a:t>манипулация на </a:t>
            </a:r>
            <a:r>
              <a:rPr lang="en-US" dirty="0"/>
              <a:t>DOM</a:t>
            </a:r>
            <a:r>
              <a:rPr lang="bg-BG" dirty="0"/>
              <a:t> </a:t>
            </a:r>
            <a:r>
              <a:rPr lang="bg-BG" dirty="0" smtClean="0"/>
              <a:t>дървото</a:t>
            </a:r>
            <a:endParaRPr lang="en-US" dirty="0"/>
          </a:p>
        </p:txBody>
      </p:sp>
      <p:pic>
        <p:nvPicPr>
          <p:cNvPr id="19" name="Picture 18" descr="http://www.berniecode.com/blog/wp-content/uploads/2007/03/visual-studio-javascript-debugging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838200"/>
            <a:ext cx="3019424" cy="1981200"/>
          </a:xfrm>
          <a:prstGeom prst="roundRect">
            <a:avLst>
              <a:gd name="adj" fmla="val 4501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scene3d>
            <a:camera prst="perspectiveContrastingLeftFacing" fov="2700000">
              <a:rot lat="323880" lon="2628735" rev="21594000"/>
            </a:camera>
            <a:lightRig rig="threePt" dir="t"/>
          </a:scene3d>
        </p:spPr>
      </p:pic>
      <p:pic>
        <p:nvPicPr>
          <p:cNvPr id="20" name="Picture 6" descr="http://www.strictlyphp.com/blog/wp-content/uploads/2009/07/icon_javascript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8734" y="2133600"/>
            <a:ext cx="990600" cy="990601"/>
          </a:xfrm>
          <a:prstGeom prst="rect">
            <a:avLst/>
          </a:prstGeom>
          <a:noFill/>
        </p:spPr>
      </p:pic>
      <p:pic>
        <p:nvPicPr>
          <p:cNvPr id="21" name="Picture 8" descr="http://www.lnl.infn.it/~epics/WikiDumps/localhost/160px-javascript_icon.svg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6704" y="1434704"/>
            <a:ext cx="1613296" cy="1613297"/>
          </a:xfrm>
          <a:prstGeom prst="rect">
            <a:avLst/>
          </a:prstGeom>
          <a:noFill/>
          <a:scene3d>
            <a:camera prst="perspectiveContrastingRightFacing" fov="3900000">
              <a:rot lat="1096793" lon="21059336" rev="21486019"/>
            </a:camera>
            <a:lightRig rig="threePt" dir="t"/>
          </a:scene3d>
        </p:spPr>
      </p:pic>
      <p:pic>
        <p:nvPicPr>
          <p:cNvPr id="22" name="Picture 10" descr="http://icons.mysitemyway.com/wp-content/gallery/glowing-green-neon-icons-business/111095-glowing-green-neon-icon-business-cursor.png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954108">
            <a:off x="3720988" y="1212408"/>
            <a:ext cx="2069928" cy="206993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232600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3600" dirty="0"/>
              <a:t>Въпрос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999" y="609600"/>
            <a:ext cx="9089001" cy="6172200"/>
          </a:xfrm>
        </p:spPr>
        <p:txBody>
          <a:bodyPr/>
          <a:lstStyle/>
          <a:p>
            <a:r>
              <a:rPr lang="en-US" sz="2600" dirty="0"/>
              <a:t> </a:t>
            </a:r>
            <a:r>
              <a:rPr lang="bg-BG" sz="3000" dirty="0" smtClean="0"/>
              <a:t>Кой е най-оптималния и бърз начин да закачим събитие за </a:t>
            </a:r>
            <a:r>
              <a:rPr lang="en-US" sz="3000" dirty="0" smtClean="0"/>
              <a:t>HTML </a:t>
            </a:r>
            <a:r>
              <a:rPr lang="bg-BG" sz="3000" dirty="0" smtClean="0"/>
              <a:t>елемент</a:t>
            </a:r>
            <a:r>
              <a:rPr lang="en-US" sz="3000" dirty="0" smtClean="0"/>
              <a:t>, </a:t>
            </a:r>
            <a:r>
              <a:rPr lang="bg-BG" sz="3000" dirty="0" smtClean="0"/>
              <a:t>който е добавен след като страницата е заредена</a:t>
            </a:r>
            <a:r>
              <a:rPr lang="en-US" sz="3000" dirty="0" smtClean="0"/>
              <a:t>, </a:t>
            </a:r>
            <a:r>
              <a:rPr lang="bg-BG" sz="3000" dirty="0" smtClean="0"/>
              <a:t>като използваме </a:t>
            </a:r>
            <a:r>
              <a:rPr lang="en-US" sz="3000" dirty="0" err="1" smtClean="0"/>
              <a:t>jQuery</a:t>
            </a:r>
            <a:r>
              <a:rPr lang="en-US" sz="3000" dirty="0" smtClean="0"/>
              <a:t>?</a:t>
            </a:r>
            <a:endParaRPr lang="en-US" dirty="0" smtClean="0"/>
          </a:p>
          <a:p>
            <a:pPr marL="457200" lvl="0" indent="-457200">
              <a:buFont typeface="+mj-lt"/>
              <a:buAutoNum type="alphaLcParenR"/>
            </a:pPr>
            <a:r>
              <a:rPr lang="en-US" sz="3000" dirty="0" smtClean="0"/>
              <a:t>$(Selector).on(event, function(event){ </a:t>
            </a:r>
            <a:r>
              <a:rPr lang="en-US" sz="3000" dirty="0" err="1" smtClean="0"/>
              <a:t>FBody</a:t>
            </a:r>
            <a:r>
              <a:rPr lang="en-US" sz="3000" dirty="0" smtClean="0"/>
              <a:t> });</a:t>
            </a:r>
          </a:p>
          <a:p>
            <a:pPr marL="457200" lvl="0" indent="-457200">
              <a:buFont typeface="+mj-lt"/>
              <a:buAutoNum type="alphaLcParenR"/>
            </a:pPr>
            <a:r>
              <a:rPr lang="en-US" sz="3000" dirty="0"/>
              <a:t>$(Selector).on(event, </a:t>
            </a:r>
            <a:r>
              <a:rPr lang="en-US" sz="3000" dirty="0" smtClean="0"/>
              <a:t>Selector, function(event</a:t>
            </a:r>
            <a:r>
              <a:rPr lang="en-US" sz="3000" dirty="0"/>
              <a:t>){ </a:t>
            </a:r>
            <a:r>
              <a:rPr lang="en-US" sz="3000" dirty="0" err="1"/>
              <a:t>FBody</a:t>
            </a:r>
            <a:r>
              <a:rPr lang="en-US" sz="3000" dirty="0"/>
              <a:t> </a:t>
            </a:r>
            <a:r>
              <a:rPr lang="en-US" sz="3000" dirty="0" smtClean="0"/>
              <a:t>});</a:t>
            </a:r>
          </a:p>
          <a:p>
            <a:pPr marL="457200" lvl="0" indent="-457200">
              <a:buFont typeface="+mj-lt"/>
              <a:buAutoNum type="alphaLcParenR"/>
            </a:pPr>
            <a:r>
              <a:rPr lang="en-US" sz="3000" dirty="0" smtClean="0"/>
              <a:t>$('</a:t>
            </a:r>
            <a:r>
              <a:rPr lang="en-US" sz="3000" dirty="0"/>
              <a:t> Selector </a:t>
            </a:r>
            <a:r>
              <a:rPr lang="en-US" sz="3000" dirty="0" smtClean="0"/>
              <a:t>').bind(</a:t>
            </a:r>
            <a:r>
              <a:rPr lang="en-US" sz="3000" dirty="0"/>
              <a:t>event</a:t>
            </a:r>
            <a:r>
              <a:rPr lang="en-US" sz="3000" dirty="0" smtClean="0"/>
              <a:t>, </a:t>
            </a:r>
            <a:r>
              <a:rPr lang="en-US" sz="3000" dirty="0"/>
              <a:t>function(event){ </a:t>
            </a:r>
            <a:r>
              <a:rPr lang="en-US" sz="3000" dirty="0" err="1"/>
              <a:t>FBody</a:t>
            </a:r>
            <a:r>
              <a:rPr lang="en-US" sz="3000" dirty="0"/>
              <a:t> </a:t>
            </a:r>
            <a:r>
              <a:rPr lang="en-US" sz="3000" dirty="0" smtClean="0"/>
              <a:t>});</a:t>
            </a:r>
          </a:p>
          <a:p>
            <a:pPr marL="457200" lvl="0" indent="-457200">
              <a:buFont typeface="+mj-lt"/>
              <a:buAutoNum type="alphaLcParenR"/>
            </a:pPr>
            <a:r>
              <a:rPr lang="en-US" sz="3000" dirty="0"/>
              <a:t>$(' Selector </a:t>
            </a:r>
            <a:r>
              <a:rPr lang="en-US" sz="3000" dirty="0" smtClean="0"/>
              <a:t>').live(event, function(event</a:t>
            </a:r>
            <a:r>
              <a:rPr lang="en-US" sz="3000" dirty="0"/>
              <a:t>){ </a:t>
            </a:r>
            <a:r>
              <a:rPr lang="en-US" sz="3000" dirty="0" err="1"/>
              <a:t>FBody</a:t>
            </a:r>
            <a:r>
              <a:rPr lang="en-US" sz="3000" dirty="0"/>
              <a:t> });</a:t>
            </a:r>
          </a:p>
          <a:p>
            <a:pPr marL="457200" indent="-457200">
              <a:buFont typeface="+mj-lt"/>
              <a:buAutoNum type="alphaLcParenR"/>
            </a:pPr>
            <a:r>
              <a:rPr lang="en-US" sz="3000" dirty="0"/>
              <a:t>$(' Selector </a:t>
            </a:r>
            <a:r>
              <a:rPr lang="en-US" sz="3000" dirty="0" smtClean="0"/>
              <a:t>').</a:t>
            </a:r>
            <a:r>
              <a:rPr lang="en-US" sz="3000" dirty="0" err="1" smtClean="0"/>
              <a:t>eventName</a:t>
            </a:r>
            <a:r>
              <a:rPr lang="en-US" sz="3000" dirty="0" smtClean="0"/>
              <a:t>(function(event</a:t>
            </a:r>
            <a:r>
              <a:rPr lang="en-US" sz="3000" dirty="0"/>
              <a:t>){ </a:t>
            </a:r>
            <a:r>
              <a:rPr lang="en-US" sz="3000" dirty="0" err="1"/>
              <a:t>FBody</a:t>
            </a:r>
            <a:r>
              <a:rPr lang="en-US" sz="3000" dirty="0"/>
              <a:t> });</a:t>
            </a:r>
          </a:p>
          <a:p>
            <a:pPr marL="457200" lvl="0" indent="-457200">
              <a:buFont typeface="+mj-lt"/>
              <a:buAutoNum type="alphaLcParenR"/>
            </a:pPr>
            <a:endParaRPr lang="en-US" sz="3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123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-76200" y="3276600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4038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3600" dirty="0"/>
              <a:t>Отговор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bg-BG" dirty="0" smtClean="0"/>
              <a:t>Повечето от тези начини за закачане на събития с </a:t>
            </a:r>
            <a:r>
              <a:rPr lang="en-US" dirty="0" err="1" smtClean="0"/>
              <a:t>jQuery</a:t>
            </a:r>
            <a:r>
              <a:rPr lang="en-US" dirty="0" smtClean="0"/>
              <a:t> </a:t>
            </a:r>
            <a:r>
              <a:rPr lang="bg-BG" dirty="0" smtClean="0"/>
              <a:t>са част от миналото. </a:t>
            </a:r>
            <a:endParaRPr lang="bg-BG" dirty="0"/>
          </a:p>
          <a:p>
            <a:pPr lvl="1"/>
            <a:r>
              <a:rPr lang="en-US" dirty="0" smtClean="0"/>
              <a:t>$(</a:t>
            </a:r>
            <a:r>
              <a:rPr lang="en-US" dirty="0"/>
              <a:t>Selector).on(event, Selector, function(event){ </a:t>
            </a:r>
            <a:r>
              <a:rPr lang="en-US" dirty="0" err="1"/>
              <a:t>FBody</a:t>
            </a:r>
            <a:r>
              <a:rPr lang="en-US" dirty="0"/>
              <a:t> </a:t>
            </a:r>
            <a:r>
              <a:rPr lang="en-US" dirty="0" smtClean="0"/>
              <a:t>}); </a:t>
            </a:r>
            <a:r>
              <a:rPr lang="bg-BG" dirty="0" smtClean="0"/>
              <a:t>осигурява оптимизация и бързина на изпълнение</a:t>
            </a:r>
            <a:endParaRPr lang="en-US" dirty="0" smtClean="0"/>
          </a:p>
          <a:p>
            <a:pPr lvl="1"/>
            <a:r>
              <a:rPr lang="en-US" dirty="0">
                <a:hlinkClick r:id="rId2"/>
              </a:rPr>
              <a:t>http://www.jquery4u.com/jquery-functions/on-vs-live-review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pPr lvl="1"/>
            <a:r>
              <a:rPr lang="en-US" dirty="0">
                <a:hlinkClick r:id="rId3"/>
              </a:rPr>
              <a:t>http://api.jquery.com/on</a:t>
            </a:r>
            <a:r>
              <a:rPr lang="en-US" dirty="0" smtClean="0">
                <a:hlinkClick r:id="rId3"/>
              </a:rPr>
              <a:t>/</a:t>
            </a:r>
            <a:r>
              <a:rPr lang="bg-BG" dirty="0" smtClean="0"/>
              <a:t> </a:t>
            </a:r>
            <a:endParaRPr lang="en-US" dirty="0"/>
          </a:p>
          <a:p>
            <a:pPr lvl="1"/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0903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3600" dirty="0"/>
              <a:t>Въпрос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5141" y="1371600"/>
            <a:ext cx="8686800" cy="5410200"/>
          </a:xfrm>
        </p:spPr>
        <p:txBody>
          <a:bodyPr/>
          <a:lstStyle/>
          <a:p>
            <a:pPr lvl="0"/>
            <a:r>
              <a:rPr lang="bg-BG" sz="3600" dirty="0" smtClean="0"/>
              <a:t>Какъв е резултатът след </a:t>
            </a:r>
            <a:r>
              <a:rPr lang="en-US" sz="3600" dirty="0" smtClean="0"/>
              <a:t> </a:t>
            </a:r>
            <a:r>
              <a:rPr lang="bg-BG" sz="3600" dirty="0" smtClean="0"/>
              <a:t>въвеждането на следния код в конзолата: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  <a:p>
            <a:pPr lvl="0"/>
            <a:endParaRPr lang="en-US" sz="800" dirty="0"/>
          </a:p>
          <a:p>
            <a:pPr marL="871538" lvl="1" indent="-514350">
              <a:buFont typeface="+mj-lt"/>
              <a:buAutoNum type="alphaLcParenR"/>
            </a:pPr>
            <a:r>
              <a:rPr lang="en-US" sz="3200" dirty="0"/>
              <a:t>0xB07</a:t>
            </a:r>
            <a:endParaRPr lang="bg-BG" sz="3200" dirty="0"/>
          </a:p>
          <a:p>
            <a:pPr marL="871538" lvl="1" indent="-514350">
              <a:buFont typeface="+mj-lt"/>
              <a:buAutoNum type="alphaLcParenR"/>
            </a:pPr>
            <a:r>
              <a:rPr lang="bg-BG" sz="3200" dirty="0" smtClean="0"/>
              <a:t>28</a:t>
            </a:r>
            <a:r>
              <a:rPr lang="en-US" sz="3200" dirty="0" smtClean="0"/>
              <a:t>23</a:t>
            </a:r>
            <a:endParaRPr lang="bg-BG" sz="3200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sz="3200" dirty="0"/>
              <a:t>"</a:t>
            </a:r>
            <a:r>
              <a:rPr lang="en-US" sz="3200" dirty="0" err="1"/>
              <a:t>numberfunction</a:t>
            </a:r>
            <a:r>
              <a:rPr lang="en-US" sz="3200" dirty="0"/>
              <a:t> (){return 5+3</a:t>
            </a:r>
            <a:r>
              <a:rPr lang="en-US" sz="3200" dirty="0" smtClean="0"/>
              <a:t>;}"</a:t>
            </a:r>
            <a:endParaRPr lang="en-US" sz="3200" dirty="0"/>
          </a:p>
          <a:p>
            <a:pPr marL="871538" lvl="1" indent="-514350">
              <a:buFont typeface="+mj-lt"/>
              <a:buAutoNum type="alphaLcParenR"/>
            </a:pPr>
            <a:r>
              <a:rPr lang="en-US" sz="3200" dirty="0" smtClean="0"/>
              <a:t>undefined</a:t>
            </a:r>
            <a:endParaRPr lang="bg-BG" sz="32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125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609600" y="4848070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57518" y="2783786"/>
            <a:ext cx="8077200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9pPr>
          </a:lstStyle>
          <a:p>
            <a:r>
              <a:rPr lang="en-US" sz="2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typeof 0xAFF + function</a:t>
            </a:r>
            <a:r>
              <a:rPr lang="en-US" sz="2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(){return 5+3;}</a:t>
            </a:r>
            <a:endParaRPr lang="en-US" sz="28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7011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3600" dirty="0"/>
              <a:t>Отговор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err="1"/>
              <a:t>typeof</a:t>
            </a:r>
            <a:r>
              <a:rPr lang="en-US" sz="2800" dirty="0"/>
              <a:t> 0xAFF </a:t>
            </a:r>
            <a:r>
              <a:rPr lang="en-US" sz="2800" dirty="0" smtClean="0"/>
              <a:t>= “number”</a:t>
            </a:r>
            <a:endParaRPr lang="bg-BG" sz="2800" dirty="0" smtClean="0"/>
          </a:p>
          <a:p>
            <a:pPr lvl="1"/>
            <a:r>
              <a:rPr lang="bg-BG" sz="2600" dirty="0" smtClean="0"/>
              <a:t>Резултати </a:t>
            </a:r>
            <a:r>
              <a:rPr lang="bg-BG" sz="2600" dirty="0"/>
              <a:t>от функцията </a:t>
            </a:r>
            <a:r>
              <a:rPr lang="en-US" sz="2600" dirty="0" err="1" smtClean="0"/>
              <a:t>Typeof</a:t>
            </a:r>
            <a:endParaRPr lang="en-US" sz="2600" dirty="0" smtClean="0"/>
          </a:p>
          <a:p>
            <a:r>
              <a:rPr lang="en-US" sz="2800" dirty="0" smtClean="0"/>
              <a:t>String + function(){} = String</a:t>
            </a:r>
          </a:p>
          <a:p>
            <a:pPr lvl="1"/>
            <a:r>
              <a:rPr lang="bg-BG" sz="2600" dirty="0" smtClean="0"/>
              <a:t>Работа с типове в </a:t>
            </a:r>
            <a:r>
              <a:rPr lang="en-US" sz="2600" dirty="0" smtClean="0"/>
              <a:t>JavaScript</a:t>
            </a:r>
            <a:endParaRPr lang="bg-BG" sz="2600" dirty="0" smtClean="0"/>
          </a:p>
          <a:p>
            <a:r>
              <a:rPr lang="en-US" sz="2800" dirty="0" smtClean="0"/>
              <a:t>“number” </a:t>
            </a:r>
            <a:r>
              <a:rPr lang="en-US" sz="2800" dirty="0"/>
              <a:t>+ function(){return 5+3;} = "</a:t>
            </a:r>
            <a:r>
              <a:rPr lang="en-US" sz="2800" dirty="0" err="1"/>
              <a:t>numberfunction</a:t>
            </a:r>
            <a:r>
              <a:rPr lang="en-US" sz="2800" dirty="0"/>
              <a:t> (){return 5+3</a:t>
            </a:r>
            <a:r>
              <a:rPr lang="en-US" sz="2800" dirty="0" smtClean="0"/>
              <a:t>;}"</a:t>
            </a:r>
          </a:p>
          <a:p>
            <a:r>
              <a:rPr lang="bg-BG" sz="2800" dirty="0" smtClean="0"/>
              <a:t>При записване на израз на конзолата се връща резултатът от изпълнението му</a:t>
            </a:r>
            <a:endParaRPr lang="bg-BG" dirty="0"/>
          </a:p>
          <a:p>
            <a:r>
              <a:rPr lang="bg-BG" dirty="0" smtClean="0"/>
              <a:t>Информация:</a:t>
            </a:r>
          </a:p>
          <a:p>
            <a:pPr lvl="1"/>
            <a:r>
              <a:rPr lang="en-US" sz="2800" dirty="0" smtClean="0">
                <a:hlinkClick r:id="rId2"/>
              </a:rPr>
              <a:t>javascriptkit.com/</a:t>
            </a:r>
            <a:r>
              <a:rPr lang="en-US" sz="2800" dirty="0" err="1" smtClean="0">
                <a:hlinkClick r:id="rId2"/>
              </a:rPr>
              <a:t>javatutors</a:t>
            </a:r>
            <a:r>
              <a:rPr lang="en-US" sz="2800" dirty="0" smtClean="0">
                <a:hlinkClick r:id="rId2"/>
              </a:rPr>
              <a:t>/determinevar2.shtml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4547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828800" y="199900"/>
            <a:ext cx="7086600" cy="838200"/>
          </a:xfrm>
        </p:spPr>
        <p:txBody>
          <a:bodyPr/>
          <a:lstStyle/>
          <a:p>
            <a:r>
              <a:rPr lang="bg-BG" dirty="0" smtClean="0"/>
              <a:t>Тренировъчен тест по информационни технологии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748416" y="2930915"/>
            <a:ext cx="5642984" cy="1219201"/>
          </a:xfr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bg-BG" sz="7600" spc="150" dirty="0" smtClean="0">
                <a:ln w="11430"/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Въпроси</a:t>
            </a:r>
            <a:r>
              <a:rPr lang="en-US" sz="7600" spc="150" dirty="0" smtClean="0">
                <a:ln w="11430"/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?</a:t>
            </a:r>
            <a:endParaRPr lang="en-US" sz="7600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sp>
        <p:nvSpPr>
          <p:cNvPr id="6" name="TextBox 5">
            <a:hlinkClick r:id="rId2" tooltip="Форум за програмиране и уеб дизайн - дискусии, съвети, въпроси и отговори @ Софтуерна академия на Телерик"/>
          </p:cNvPr>
          <p:cNvSpPr txBox="1"/>
          <p:nvPr/>
        </p:nvSpPr>
        <p:spPr>
          <a:xfrm rot="12041701" flipH="1">
            <a:off x="7430220" y="4059648"/>
            <a:ext cx="890352" cy="186204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11500" b="1" dirty="0" smtClean="0">
                <a:solidFill>
                  <a:schemeClr val="tx1">
                    <a:lumMod val="7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1500" b="1" dirty="0">
              <a:solidFill>
                <a:schemeClr val="tx1">
                  <a:lumMod val="75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7" name="TextBox 6">
            <a:hlinkClick r:id="rId3" tooltip="Курсове и уроци по програмиране, уеб дизайн, разработка на софтуер и информационни технологии - лекции, видео уроци, обучения - безплатно"/>
          </p:cNvPr>
          <p:cNvSpPr txBox="1"/>
          <p:nvPr/>
        </p:nvSpPr>
        <p:spPr>
          <a:xfrm rot="2456848" flipH="1">
            <a:off x="968763" y="4970087"/>
            <a:ext cx="859648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>
              <a:lnSpc>
                <a:spcPct val="80000"/>
              </a:lnSpc>
            </a:pPr>
            <a:r>
              <a:rPr lang="en-US" sz="12000" b="1" dirty="0" smtClean="0">
                <a:solidFill>
                  <a:srgbClr val="FFBF8B"/>
                </a:solidFill>
                <a:effectLst>
                  <a:reflection blurRad="6350" stA="55000" endA="300" endPos="45500" dir="5400000" sy="-100000" algn="bl" rotWithShape="0"/>
                </a:effectLst>
                <a:latin typeface="Cambria" pitchFamily="18" charset="0"/>
              </a:rPr>
              <a:t>?</a:t>
            </a:r>
            <a:endParaRPr lang="en-US" sz="12000" b="1" dirty="0">
              <a:solidFill>
                <a:srgbClr val="FFBF8B"/>
              </a:solidFill>
              <a:effectLst>
                <a:reflection blurRad="6350" stA="55000" endA="300" endPos="45500" dir="5400000" sy="-100000" algn="bl" rotWithShape="0"/>
              </a:effectLst>
              <a:latin typeface="Cambria" pitchFamily="18" charset="0"/>
            </a:endParaRPr>
          </a:p>
        </p:txBody>
      </p:sp>
      <p:sp>
        <p:nvSpPr>
          <p:cNvPr id="8" name="TextBox 7">
            <a:hlinkClick r:id="rId4" tooltip="Програмиране за деца - безплатно в Телерик кидс академия"/>
          </p:cNvPr>
          <p:cNvSpPr txBox="1"/>
          <p:nvPr/>
        </p:nvSpPr>
        <p:spPr>
          <a:xfrm rot="9535351" flipH="1">
            <a:off x="923386" y="1861198"/>
            <a:ext cx="673363" cy="144655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isometricOffAxis1Righ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8800" dirty="0" smtClean="0"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8800" dirty="0">
              <a:solidFill>
                <a:schemeClr val="accent5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9" name="TextBox 8">
            <a:hlinkClick r:id="rId5" tooltip="Безплатен SEO курс - оптимизация за търсачки, уроци по SEO"/>
          </p:cNvPr>
          <p:cNvSpPr txBox="1"/>
          <p:nvPr/>
        </p:nvSpPr>
        <p:spPr>
          <a:xfrm rot="16938170" flipH="1">
            <a:off x="4905823" y="1118942"/>
            <a:ext cx="859648" cy="199289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11500" b="1" dirty="0" smtClean="0">
                <a:solidFill>
                  <a:srgbClr val="FF831D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1500" b="1" dirty="0">
              <a:solidFill>
                <a:srgbClr val="FF831D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0" name="TextBox 9">
            <a:hlinkClick r:id="rId6" tooltip="Безплатен курс &quot;Уеб дизайн с HTML, CSS и JavaScript&quot; - уроци по правене на уеб сайтове, HTML, CSS, Photoshop, JavaScript и CMS системи"/>
          </p:cNvPr>
          <p:cNvSpPr txBox="1"/>
          <p:nvPr/>
        </p:nvSpPr>
        <p:spPr>
          <a:xfrm rot="19836951" flipH="1">
            <a:off x="7379010" y="1647554"/>
            <a:ext cx="949687" cy="206210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r>
              <a:rPr lang="en-US" sz="12800" b="1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innerShdw blurRad="63500" dist="50800" dir="8100000">
                    <a:prstClr val="black">
                      <a:alpha val="50000"/>
                    </a:prstClr>
                  </a:innerShdw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2800" b="1" dirty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innerShdw blurRad="63500" dist="50800" dir="8100000">
                  <a:prstClr val="black">
                    <a:alpha val="50000"/>
                  </a:prstClr>
                </a:innerShdw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1" name="TextBox 10">
            <a:hlinkClick r:id="rId7" tooltip="Училищна софтуерна академия - безплатни уроци по програмиране и уеб дизайн"/>
          </p:cNvPr>
          <p:cNvSpPr txBox="1"/>
          <p:nvPr/>
        </p:nvSpPr>
        <p:spPr>
          <a:xfrm rot="2233443" flipH="1">
            <a:off x="2139218" y="1092465"/>
            <a:ext cx="445351" cy="95410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HeroicExtremeLeftFacing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5600" dirty="0" smtClean="0">
                <a:solidFill>
                  <a:schemeClr val="tx2">
                    <a:lumMod val="7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5600" dirty="0">
              <a:solidFill>
                <a:schemeClr val="tx2">
                  <a:lumMod val="75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2" name="TextBox 11">
            <a:hlinkClick r:id="rId8" tooltip="Безплатен курс &quot;Програмиране с ASP.NET MVC&quot; - уеб технологии, бази данни, C#, .NET, ASP.NET MVC"/>
          </p:cNvPr>
          <p:cNvSpPr txBox="1"/>
          <p:nvPr/>
        </p:nvSpPr>
        <p:spPr>
          <a:xfrm rot="8530737" flipH="1">
            <a:off x="4757100" y="4722613"/>
            <a:ext cx="643173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9600" dirty="0" smtClean="0">
                <a:solidFill>
                  <a:srgbClr val="FF4A37"/>
                </a:solidFill>
                <a:effectLst>
                  <a:reflection blurRad="6350" stA="60000" endA="900" endPos="60000" dist="29997" dir="5400000" sy="-100000" algn="bl" rotWithShape="0"/>
                </a:effectLst>
              </a:rPr>
              <a:t>?</a:t>
            </a:r>
            <a:endParaRPr lang="en-US" sz="9600" dirty="0">
              <a:solidFill>
                <a:srgbClr val="FF4A37"/>
              </a:solidFill>
              <a:effectLst>
                <a:reflection blurRad="6350" stA="60000" endA="900" endPos="60000" dist="29997" dir="5400000" sy="-100000" algn="bl" rotWithShape="0"/>
              </a:effectLst>
            </a:endParaRPr>
          </a:p>
        </p:txBody>
      </p:sp>
      <p:sp>
        <p:nvSpPr>
          <p:cNvPr id="13" name="TextBox 12">
            <a:hlinkClick r:id="rId9" tooltip="Безплатен курс &quot;Разработка на софтуер в Cloud среда&quot; - AppEngine, AWS, Azure"/>
          </p:cNvPr>
          <p:cNvSpPr txBox="1"/>
          <p:nvPr/>
        </p:nvSpPr>
        <p:spPr>
          <a:xfrm rot="12627025" flipH="1">
            <a:off x="2910497" y="4405707"/>
            <a:ext cx="386488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600" dirty="0" smtClean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600" dirty="0">
              <a:solidFill>
                <a:schemeClr val="tx2">
                  <a:lumMod val="40000"/>
                  <a:lumOff val="6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4" name="TextBox 13">
            <a:hlinkClick r:id="rId10" tooltip="BG Coder - онлайн състезателна система - тренировки за състезания по програмиране - online judge"/>
          </p:cNvPr>
          <p:cNvSpPr txBox="1"/>
          <p:nvPr/>
        </p:nvSpPr>
        <p:spPr>
          <a:xfrm rot="1186146" flipH="1">
            <a:off x="6185957" y="4125718"/>
            <a:ext cx="499379" cy="110799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69850" prst="divot"/>
            </a:sp3d>
          </a:bodyPr>
          <a:lstStyle/>
          <a:p>
            <a:r>
              <a:rPr lang="en-US" sz="6600" dirty="0" smtClean="0">
                <a:solidFill>
                  <a:srgbClr val="9966FF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6600" dirty="0">
              <a:solidFill>
                <a:srgbClr val="9966FF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5" name="TextBox 14">
            <a:hlinkClick r:id="rId11" tooltip="Светлин Наков - курсове и уроци по програмиране, уеб дизайн, книги, обучения - безплатно"/>
          </p:cNvPr>
          <p:cNvSpPr txBox="1"/>
          <p:nvPr/>
        </p:nvSpPr>
        <p:spPr>
          <a:xfrm rot="19460650" flipH="1">
            <a:off x="3150206" y="2131901"/>
            <a:ext cx="489197" cy="769441"/>
          </a:xfrm>
          <a:prstGeom prst="rect">
            <a:avLst/>
          </a:prstGeom>
          <a:noFill/>
        </p:spPr>
        <p:txBody>
          <a:bodyPr wrap="square" rtlCol="0">
            <a:prstTxWarp prst="textInflate">
              <a:avLst/>
            </a:prstTxWarp>
            <a:spAutoFit/>
            <a:scene3d>
              <a:camera prst="perspectiveRelaxedModerately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400" dirty="0" smtClean="0">
                <a:solidFill>
                  <a:srgbClr val="FF6699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4400" dirty="0">
              <a:solidFill>
                <a:srgbClr val="FF6699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6" name="TextBox 15">
            <a:hlinkClick r:id="rId12" tooltip="Безплатен курс &quot;Качествен програмен код&quot;"/>
          </p:cNvPr>
          <p:cNvSpPr txBox="1"/>
          <p:nvPr/>
        </p:nvSpPr>
        <p:spPr>
          <a:xfrm rot="18277140" flipH="1">
            <a:off x="405234" y="3272336"/>
            <a:ext cx="413607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600" dirty="0" smtClean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600" dirty="0">
              <a:solidFill>
                <a:schemeClr val="tx2">
                  <a:lumMod val="40000"/>
                  <a:lumOff val="6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7" name="TextBox 16">
            <a:hlinkClick r:id="rId13" tooltip="Алго академия - Академия по алгоритмично програмиране - безплатни уроци по алгоритми и структури от данни, състезателно програмиране и състезания"/>
          </p:cNvPr>
          <p:cNvSpPr txBox="1"/>
          <p:nvPr/>
        </p:nvSpPr>
        <p:spPr>
          <a:xfrm rot="18695734" flipH="1">
            <a:off x="3127407" y="5396299"/>
            <a:ext cx="5481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?</a:t>
            </a:r>
            <a:endParaRPr lang="en-US" sz="6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18" name="TextBox 17">
            <a:hlinkClick r:id="rId14" tooltip="Безплатен ASP.NET курс - уеб програмиране, бази данни, C#, .NET, ASP.NET"/>
          </p:cNvPr>
          <p:cNvSpPr txBox="1"/>
          <p:nvPr/>
        </p:nvSpPr>
        <p:spPr>
          <a:xfrm rot="10134629" flipH="1">
            <a:off x="6425880" y="5598729"/>
            <a:ext cx="444390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000" dirty="0" smtClean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4000" dirty="0">
              <a:solidFill>
                <a:schemeClr val="accent4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9" name="TextBox 18">
            <a:hlinkClick r:id="rId15" tooltip="Софтуерна академия на Телерик - безплатни курсове и уроци по програмиране"/>
          </p:cNvPr>
          <p:cNvSpPr txBox="1"/>
          <p:nvPr/>
        </p:nvSpPr>
        <p:spPr>
          <a:xfrm rot="12126217" flipH="1">
            <a:off x="559977" y="930479"/>
            <a:ext cx="387894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r>
              <a:rPr lang="en-US" sz="4000" b="1" spc="150" dirty="0" smtClean="0">
                <a:ln w="11430"/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?</a:t>
            </a:r>
            <a:endParaRPr lang="en-US" sz="4000" b="1" spc="150" dirty="0">
              <a:ln w="11430"/>
              <a:solidFill>
                <a:schemeClr val="accent4">
                  <a:lumMod val="60000"/>
                  <a:lumOff val="4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sp>
        <p:nvSpPr>
          <p:cNvPr id="20" name="TextBox 19">
            <a:hlinkClick r:id="rId16" tooltip="Безплатен курс &quot;Разработка на мобилни приложения&quot; - iPhone, Android, Windows Phone, PhoneGap, HTML5, jQuery, AJAX"/>
          </p:cNvPr>
          <p:cNvSpPr txBox="1"/>
          <p:nvPr/>
        </p:nvSpPr>
        <p:spPr>
          <a:xfrm rot="20840689" flipH="1">
            <a:off x="8213116" y="5670848"/>
            <a:ext cx="3574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ln w="19050">
                  <a:solidFill>
                    <a:schemeClr val="accent4">
                      <a:lumMod val="75000"/>
                      <a:alpha val="50000"/>
                    </a:schemeClr>
                  </a:solidFill>
                  <a:prstDash val="solid"/>
                  <a:miter lim="800000"/>
                </a:ln>
                <a:solidFill>
                  <a:schemeClr val="accent4">
                    <a:lumMod val="20000"/>
                    <a:lumOff val="80000"/>
                    <a:alpha val="25000"/>
                  </a:schemeClr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?</a:t>
            </a:r>
            <a:endParaRPr lang="en-US" sz="3600" b="1" dirty="0">
              <a:ln w="19050">
                <a:solidFill>
                  <a:schemeClr val="accent4">
                    <a:lumMod val="75000"/>
                    <a:alpha val="50000"/>
                  </a:schemeClr>
                </a:solidFill>
                <a:prstDash val="solid"/>
                <a:miter lim="800000"/>
              </a:ln>
              <a:solidFill>
                <a:schemeClr val="accent4">
                  <a:lumMod val="20000"/>
                  <a:lumOff val="80000"/>
                  <a:alpha val="25000"/>
                </a:schemeClr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21" name="TextBox 20">
            <a:hlinkClick r:id="rId17" tooltip="Free C# Programming Book by Svetlin Nakov - безплатна C# книга от Светлин Наков, книга C#, книга Java, безплатна книга"/>
          </p:cNvPr>
          <p:cNvSpPr txBox="1"/>
          <p:nvPr/>
        </p:nvSpPr>
        <p:spPr>
          <a:xfrm rot="15426793" flipH="1">
            <a:off x="1145826" y="4072253"/>
            <a:ext cx="369652" cy="76944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400" dirty="0" smtClean="0">
                <a:ln>
                  <a:solidFill>
                    <a:schemeClr val="accent2">
                      <a:lumMod val="40000"/>
                      <a:lumOff val="60000"/>
                    </a:schemeClr>
                  </a:solidFill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4400" dirty="0">
              <a:ln>
                <a:solidFill>
                  <a:schemeClr val="accent2">
                    <a:lumMod val="40000"/>
                    <a:lumOff val="60000"/>
                  </a:schemeClr>
                </a:solidFill>
              </a:ln>
              <a:solidFill>
                <a:schemeClr val="accent6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2" name="TextBox 21">
            <a:hlinkClick r:id="rId18" tooltip="Дончо Минков - сайт за програмиране"/>
          </p:cNvPr>
          <p:cNvSpPr txBox="1"/>
          <p:nvPr/>
        </p:nvSpPr>
        <p:spPr>
          <a:xfrm rot="11071760" flipH="1">
            <a:off x="6518175" y="1292758"/>
            <a:ext cx="345408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2800" dirty="0" smtClean="0">
                <a:ln>
                  <a:solidFill>
                    <a:schemeClr val="tx1">
                      <a:lumMod val="75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2800" dirty="0">
              <a:ln>
                <a:solidFill>
                  <a:schemeClr val="tx1">
                    <a:lumMod val="75000"/>
                  </a:schemeClr>
                </a:solidFill>
              </a:ln>
              <a:solidFill>
                <a:schemeClr val="accent4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3" name="TextBox 22">
            <a:hlinkClick r:id="rId19" tooltip="Николай Костов - блог за програмиране"/>
          </p:cNvPr>
          <p:cNvSpPr txBox="1"/>
          <p:nvPr/>
        </p:nvSpPr>
        <p:spPr>
          <a:xfrm rot="300526" flipH="1">
            <a:off x="3902297" y="1431221"/>
            <a:ext cx="345408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2800" b="1" dirty="0" smtClean="0">
                <a:ln w="31550" cmpd="sng">
                  <a:solidFill>
                    <a:schemeClr val="tx2">
                      <a:lumMod val="20000"/>
                      <a:lumOff val="80000"/>
                    </a:schemeClr>
                  </a:solidFill>
                  <a:prstDash val="solid"/>
                </a:ln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</a:rPr>
              <a:t>?</a:t>
            </a:r>
            <a:endParaRPr lang="en-US" sz="2800" dirty="0">
              <a:ln w="31550" cmpd="sng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</a:ln>
              <a:solidFill>
                <a:schemeClr val="tx1">
                  <a:lumMod val="20000"/>
                  <a:lumOff val="8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4" name="TextBox 23">
            <a:hlinkClick r:id="rId20" tooltip="C# курс - програмиране, уроци, видео, лекции от Наков"/>
          </p:cNvPr>
          <p:cNvSpPr txBox="1"/>
          <p:nvPr/>
        </p:nvSpPr>
        <p:spPr>
          <a:xfrm rot="2086872" flipH="1">
            <a:off x="8330354" y="1359227"/>
            <a:ext cx="444390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200" dirty="0" smtClean="0">
                <a:ln>
                  <a:solidFill>
                    <a:schemeClr val="accent1">
                      <a:lumMod val="40000"/>
                      <a:lumOff val="60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200" dirty="0"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  <a:solidFill>
                <a:schemeClr val="accent4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5" name="Text Placeholder 5"/>
          <p:cNvSpPr txBox="1">
            <a:spLocks/>
          </p:cNvSpPr>
          <p:nvPr/>
        </p:nvSpPr>
        <p:spPr>
          <a:xfrm>
            <a:off x="5335648" y="6400800"/>
            <a:ext cx="3718150" cy="369332"/>
          </a:xfrm>
          <a:prstGeom prst="rect">
            <a:avLst/>
          </a:prstGeom>
        </p:spPr>
        <p:txBody>
          <a:bodyPr anchor="ctr" anchorCtr="0"/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1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9pPr>
          </a:lstStyle>
          <a:p>
            <a:r>
              <a:rPr lang="en-US" sz="1800" b="1" dirty="0" smtClean="0">
                <a:hlinkClick r:id="rId7"/>
              </a:rPr>
              <a:t>http://schoolacademy.telerik.com</a:t>
            </a:r>
            <a:endParaRPr 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2532670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828800" y="152400"/>
            <a:ext cx="7086600" cy="838200"/>
          </a:xfrm>
        </p:spPr>
        <p:txBody>
          <a:bodyPr/>
          <a:lstStyle/>
          <a:p>
            <a:r>
              <a:rPr lang="bg-BG" sz="3600" dirty="0" smtClean="0"/>
              <a:t>Безплатни курсове в софтуерната академия</a:t>
            </a:r>
            <a:endParaRPr lang="en-US" sz="36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28600" y="1219200"/>
            <a:ext cx="8686800" cy="5486400"/>
          </a:xfrm>
        </p:spPr>
        <p:txBody>
          <a:bodyPr/>
          <a:lstStyle/>
          <a:p>
            <a:r>
              <a:rPr lang="en-US" dirty="0" smtClean="0"/>
              <a:t>Telerik School Academy</a:t>
            </a:r>
          </a:p>
          <a:p>
            <a:pPr marL="574675" lvl="2" indent="-282575"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noProof="1" smtClean="0">
                <a:hlinkClick r:id="rId2"/>
              </a:rPr>
              <a:t>schoolacademy.telerik.com</a:t>
            </a:r>
            <a:endParaRPr lang="en-US" noProof="1" smtClean="0"/>
          </a:p>
          <a:p>
            <a:pPr marL="282575" lvl="1" indent="-282575">
              <a:spcBef>
                <a:spcPts val="18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dirty="0" smtClean="0"/>
              <a:t>Telerik Software Academy</a:t>
            </a:r>
          </a:p>
          <a:p>
            <a:pPr marL="574675" lvl="2" indent="-282575"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noProof="1" smtClean="0">
                <a:hlinkClick r:id="rId3" tooltip="Telerik Software Academy - Free Programming Courses"/>
              </a:rPr>
              <a:t>academy.telerik.com</a:t>
            </a:r>
            <a:endParaRPr lang="en-US" noProof="1" smtClean="0"/>
          </a:p>
          <a:p>
            <a:pPr marL="282575" lvl="1" indent="-282575">
              <a:spcBef>
                <a:spcPts val="18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dirty="0" smtClean="0"/>
              <a:t>Telerik Academy @ Facebook</a:t>
            </a:r>
          </a:p>
          <a:p>
            <a:pPr marL="574675" lvl="2" indent="-282575"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noProof="1" smtClean="0">
                <a:hlinkClick r:id="rId4" tooltip="Telerik Softyware Academy @ Facebook"/>
              </a:rPr>
              <a:t>facebook.com/TelerikAcademy</a:t>
            </a:r>
            <a:endParaRPr lang="en-US" noProof="1" smtClean="0"/>
          </a:p>
          <a:p>
            <a:pPr marL="282575" lvl="1" indent="-282575">
              <a:spcBef>
                <a:spcPts val="18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dirty="0" smtClean="0"/>
              <a:t>Telerik Software Academy Forums</a:t>
            </a:r>
          </a:p>
          <a:p>
            <a:pPr marL="574675" lvl="2" indent="-282575"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noProof="1" smtClean="0">
                <a:hlinkClick r:id="rId5" tooltip="Telerik Software Academy Forums - Community for Programmers"/>
              </a:rPr>
              <a:t>forums.academy.telerik.com</a:t>
            </a:r>
            <a:endParaRPr lang="en-US" noProof="1"/>
          </a:p>
        </p:txBody>
      </p:sp>
      <p:pic>
        <p:nvPicPr>
          <p:cNvPr id="5" name="Picture 5">
            <a:hlinkClick r:id="rId5" tooltip="Telerik Software Academy Forums - Discussion Board for Developers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0" y="5029200"/>
            <a:ext cx="1466851" cy="160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>
            <a:hlinkClick r:id="rId3" tooltip="Telerik Software Academy"/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2831275"/>
            <a:ext cx="3137859" cy="918234"/>
          </a:xfrm>
          <a:prstGeom prst="rect">
            <a:avLst/>
          </a:prstGeom>
          <a:noFill/>
          <a:ln>
            <a:solidFill>
              <a:srgbClr val="9BCC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7" name="Picture 13">
            <a:hlinkClick r:id="rId8" tooltip="Telerik Academy @ Facebook"/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2187" y="4179062"/>
            <a:ext cx="938213" cy="938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2">
            <a:hlinkClick r:id="rId2" tooltip="Telerik School Academy - Free Software Development Trainings for High-School Students"/>
          </p:cNvPr>
          <p:cNvPicPr>
            <a:picLocks noChangeAspect="1" noChangeArrowheads="1"/>
          </p:cNvPicPr>
          <p:nvPr/>
        </p:nvPicPr>
        <p:blipFill rotWithShape="1">
          <a:blip r:embed="rId10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942019" y="1435925"/>
            <a:ext cx="2606040" cy="897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2191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3600" dirty="0"/>
              <a:t>Отговор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762000"/>
            <a:ext cx="8686800" cy="5791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bg-BG" sz="2800" dirty="0" smtClean="0"/>
              <a:t>Облачна платформа е виртуален сървър, който няма физическо състояние</a:t>
            </a:r>
            <a:endParaRPr lang="bg-BG" sz="2600" dirty="0"/>
          </a:p>
          <a:p>
            <a:pPr lvl="1">
              <a:lnSpc>
                <a:spcPct val="100000"/>
              </a:lnSpc>
            </a:pPr>
            <a:r>
              <a:rPr lang="bg-BG" sz="2600" dirty="0" smtClean="0"/>
              <a:t>Всеки потребител получава инстанция, която може да използва</a:t>
            </a:r>
          </a:p>
          <a:p>
            <a:pPr lvl="2">
              <a:lnSpc>
                <a:spcPct val="100000"/>
              </a:lnSpc>
            </a:pPr>
            <a:r>
              <a:rPr lang="bg-BG" sz="2400" dirty="0" smtClean="0"/>
              <a:t>Всяка инстанция има разпределени определени ресурси </a:t>
            </a:r>
          </a:p>
          <a:p>
            <a:pPr>
              <a:lnSpc>
                <a:spcPct val="100000"/>
              </a:lnSpc>
            </a:pPr>
            <a:r>
              <a:rPr lang="bg-BG" sz="2800" dirty="0" smtClean="0"/>
              <a:t>Облачните платформи са:</a:t>
            </a:r>
          </a:p>
          <a:p>
            <a:pPr lvl="1">
              <a:lnSpc>
                <a:spcPct val="100000"/>
              </a:lnSpc>
            </a:pPr>
            <a:r>
              <a:rPr lang="en-US" sz="2600" dirty="0" smtClean="0"/>
              <a:t>MS Azure, Google Cloud, Amazon Web Services (AWS), Rackspace, </a:t>
            </a:r>
            <a:r>
              <a:rPr lang="en-US" sz="2600" dirty="0" err="1" smtClean="0"/>
              <a:t>AppHarbor</a:t>
            </a:r>
            <a:endParaRPr lang="en-US" sz="2600" dirty="0" smtClean="0"/>
          </a:p>
          <a:p>
            <a:pPr>
              <a:lnSpc>
                <a:spcPct val="100000"/>
              </a:lnSpc>
            </a:pPr>
            <a:r>
              <a:rPr lang="bg-BG" sz="2800" dirty="0" smtClean="0"/>
              <a:t>Информация:</a:t>
            </a:r>
          </a:p>
          <a:p>
            <a:pPr lvl="1">
              <a:lnSpc>
                <a:spcPct val="100000"/>
              </a:lnSpc>
            </a:pPr>
            <a:r>
              <a:rPr lang="en-US" sz="2200" dirty="0">
                <a:hlinkClick r:id="rId2"/>
              </a:rPr>
              <a:t>http://</a:t>
            </a:r>
            <a:r>
              <a:rPr lang="en-US" sz="2200" dirty="0" smtClean="0">
                <a:hlinkClick r:id="rId2"/>
              </a:rPr>
              <a:t>en.wikipedia.org/wiki/Cloud_computing</a:t>
            </a:r>
            <a:endParaRPr lang="bg-BG" sz="2200" dirty="0" smtClean="0"/>
          </a:p>
          <a:p>
            <a:pPr lvl="1">
              <a:lnSpc>
                <a:spcPct val="100000"/>
              </a:lnSpc>
            </a:pPr>
            <a:r>
              <a:rPr lang="en-US" sz="2200" dirty="0">
                <a:hlinkClick r:id="rId3"/>
              </a:rPr>
              <a:t>http://</a:t>
            </a:r>
            <a:r>
              <a:rPr lang="en-US" sz="2200" dirty="0" smtClean="0">
                <a:hlinkClick r:id="rId3"/>
              </a:rPr>
              <a:t>bit.ly/O5zwWh</a:t>
            </a:r>
            <a:r>
              <a:rPr lang="bg-BG" sz="220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2883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3600" dirty="0"/>
              <a:t>Въпрос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Кой от изброените програмни езици е вдъхновен от</a:t>
            </a:r>
            <a:r>
              <a:rPr lang="en-US" dirty="0" smtClean="0"/>
              <a:t> meme-</a:t>
            </a:r>
            <a:r>
              <a:rPr lang="bg-BG" dirty="0" err="1" smtClean="0"/>
              <a:t>ове</a:t>
            </a:r>
            <a:r>
              <a:rPr lang="bg-BG" dirty="0" smtClean="0"/>
              <a:t> в Интернет?</a:t>
            </a:r>
            <a:endParaRPr lang="bg-BG" dirty="0"/>
          </a:p>
          <a:p>
            <a:pPr marL="871538" lvl="1" indent="-514350">
              <a:buFont typeface="+mj-lt"/>
              <a:buAutoNum type="alphaLcParenR"/>
            </a:pPr>
            <a:r>
              <a:rPr lang="en-US" dirty="0" err="1" smtClean="0"/>
              <a:t>Brainfuck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LOLCODE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FALSE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B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C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Whitespace</a:t>
            </a:r>
            <a:endParaRPr lang="bg-BG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03420" y="2713220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8655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3600" dirty="0"/>
              <a:t>Отговор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762000"/>
            <a:ext cx="8686800" cy="5943600"/>
          </a:xfrm>
        </p:spPr>
        <p:txBody>
          <a:bodyPr/>
          <a:lstStyle/>
          <a:p>
            <a:r>
              <a:rPr lang="en-US" dirty="0" smtClean="0">
                <a:hlinkClick r:id="rId2"/>
              </a:rPr>
              <a:t>LOLCODE</a:t>
            </a:r>
            <a:endParaRPr lang="en-US" dirty="0" smtClean="0"/>
          </a:p>
          <a:p>
            <a:pPr lvl="1"/>
            <a:r>
              <a:rPr lang="en-US" dirty="0" smtClean="0"/>
              <a:t>"</a:t>
            </a:r>
            <a:r>
              <a:rPr lang="bg-BG" dirty="0" smtClean="0">
                <a:hlinkClick r:id="rId3"/>
              </a:rPr>
              <a:t>езотеричен</a:t>
            </a:r>
            <a:r>
              <a:rPr lang="bg-BG" dirty="0" smtClean="0"/>
              <a:t>" програмен език</a:t>
            </a:r>
          </a:p>
          <a:p>
            <a:pPr lvl="1"/>
            <a:r>
              <a:rPr lang="bg-BG" dirty="0" smtClean="0"/>
              <a:t>Синтаксис – неправилен английски</a:t>
            </a:r>
          </a:p>
          <a:p>
            <a:pPr lvl="2"/>
            <a:r>
              <a:rPr lang="bg-BG" dirty="0" smtClean="0"/>
              <a:t>Предимно от </a:t>
            </a:r>
            <a:r>
              <a:rPr lang="en-US" dirty="0" smtClean="0"/>
              <a:t>meme-</a:t>
            </a:r>
            <a:r>
              <a:rPr lang="bg-BG" dirty="0" err="1" smtClean="0"/>
              <a:t>ове</a:t>
            </a:r>
            <a:r>
              <a:rPr lang="bg-BG" dirty="0" smtClean="0"/>
              <a:t> с котки</a:t>
            </a:r>
          </a:p>
          <a:p>
            <a:pPr lvl="2"/>
            <a:r>
              <a:rPr lang="bg-BG" dirty="0" smtClean="0"/>
              <a:t>Пример: </a:t>
            </a:r>
            <a:r>
              <a:rPr lang="en-US" dirty="0" smtClean="0"/>
              <a:t>CAN HA</a:t>
            </a:r>
            <a:r>
              <a:rPr lang="en-US" dirty="0"/>
              <a:t>S</a:t>
            </a:r>
            <a:r>
              <a:rPr lang="en-US" dirty="0" smtClean="0"/>
              <a:t> STDIO? </a:t>
            </a:r>
          </a:p>
          <a:p>
            <a:pPr lvl="1"/>
            <a:r>
              <a:rPr lang="bg-BG" dirty="0" smtClean="0"/>
              <a:t>Не е точно дефиниран</a:t>
            </a:r>
          </a:p>
          <a:p>
            <a:pPr lvl="1"/>
            <a:r>
              <a:rPr lang="bg-BG" dirty="0" smtClean="0"/>
              <a:t>Една от интерпретациите му е </a:t>
            </a:r>
            <a:r>
              <a:rPr lang="en-US" dirty="0" smtClean="0"/>
              <a:t>Turing-complete</a:t>
            </a:r>
            <a:endParaRPr lang="en-US" dirty="0"/>
          </a:p>
          <a:p>
            <a:r>
              <a:rPr lang="en-US" dirty="0" err="1" smtClean="0"/>
              <a:t>Brainfuck</a:t>
            </a:r>
            <a:r>
              <a:rPr lang="en-US" dirty="0" smtClean="0"/>
              <a:t>, FALSE </a:t>
            </a:r>
            <a:r>
              <a:rPr lang="bg-BG" dirty="0" smtClean="0"/>
              <a:t>и </a:t>
            </a:r>
            <a:r>
              <a:rPr lang="en-US" dirty="0" smtClean="0"/>
              <a:t>Whitespace </a:t>
            </a:r>
            <a:r>
              <a:rPr lang="bg-BG" dirty="0" smtClean="0"/>
              <a:t>също са езотерични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143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371600" y="914400"/>
            <a:ext cx="6400800" cy="1600200"/>
          </a:xfrm>
        </p:spPr>
        <p:txBody>
          <a:bodyPr/>
          <a:lstStyle/>
          <a:p>
            <a:r>
              <a:rPr lang="bg-BG" dirty="0" smtClean="0"/>
              <a:t>Работа с компютърни системи и програми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609600" y="2550320"/>
            <a:ext cx="7924800" cy="569120"/>
          </a:xfrm>
        </p:spPr>
        <p:txBody>
          <a:bodyPr/>
          <a:lstStyle/>
          <a:p>
            <a:r>
              <a:rPr lang="bg-BG" dirty="0"/>
              <a:t>Инсталиране, използване, поддръжка, …</a:t>
            </a:r>
            <a:endParaRPr lang="en-US" dirty="0"/>
          </a:p>
        </p:txBody>
      </p:sp>
      <p:pic>
        <p:nvPicPr>
          <p:cNvPr id="11" name="Picture 2" descr="http://www.sharewarebay.com/images/screenshot/nimble_software/Neat_Install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1413">
            <a:off x="1129435" y="3505200"/>
            <a:ext cx="2938872" cy="2324100"/>
          </a:xfrm>
          <a:prstGeom prst="roundRect">
            <a:avLst>
              <a:gd name="adj" fmla="val 4815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http://www.majhacomputer.com/images/web-based-softwar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74961">
            <a:off x="4927049" y="3521356"/>
            <a:ext cx="3077944" cy="2308456"/>
          </a:xfrm>
          <a:prstGeom prst="roundRect">
            <a:avLst>
              <a:gd name="adj" fmla="val 3358"/>
            </a:avLst>
          </a:prstGeom>
          <a:noFill/>
          <a:ln>
            <a:solidFill>
              <a:schemeClr val="accent5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http://blog.blacknight.com/images/technical-support-frustration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6886" y="4419600"/>
            <a:ext cx="2527320" cy="1770346"/>
          </a:xfrm>
          <a:prstGeom prst="roundRect">
            <a:avLst>
              <a:gd name="adj" fmla="val 7102"/>
            </a:avLst>
          </a:prstGeom>
          <a:ln>
            <a:noFill/>
          </a:ln>
          <a:effectLst>
            <a:outerShdw blurRad="76200" sx="108000" sy="108000" algn="ctr" rotWithShape="0">
              <a:prstClr val="black">
                <a:alpha val="25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45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r>
              <a:rPr lang="bg-BG" dirty="0" smtClean="0"/>
              <a:t>Кое от изброените НЕ е интернет браузър.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Internet Explorer 10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Safari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Mozilla</a:t>
            </a:r>
            <a:endParaRPr lang="bg-BG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Google Chrome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err="1"/>
              <a:t>Konqueror</a:t>
            </a:r>
            <a:endParaRPr lang="en-US" dirty="0"/>
          </a:p>
          <a:p>
            <a:pPr marL="871538" lvl="1" indent="-514350">
              <a:buFont typeface="+mj-lt"/>
              <a:buAutoNum type="alphaLcParenR"/>
            </a:pPr>
            <a:r>
              <a:rPr lang="en-US" dirty="0" err="1" smtClean="0"/>
              <a:t>WorldWideWeb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/>
              <a:t>Netscape Navigator</a:t>
            </a:r>
          </a:p>
          <a:p>
            <a:pPr marL="357188" lvl="1" indent="0">
              <a:buNone/>
            </a:pP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endParaRPr lang="bg-BG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457200" y="2819400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1926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638800"/>
          </a:xfrm>
        </p:spPr>
        <p:txBody>
          <a:bodyPr/>
          <a:lstStyle/>
          <a:p>
            <a:r>
              <a:rPr lang="en-US" dirty="0" smtClean="0"/>
              <a:t>Mozilla </a:t>
            </a:r>
            <a:r>
              <a:rPr lang="bg-BG" dirty="0" smtClean="0"/>
              <a:t>не </a:t>
            </a:r>
            <a:r>
              <a:rPr lang="bg-BG" dirty="0"/>
              <a:t>е браузър (</a:t>
            </a:r>
            <a:r>
              <a:rPr lang="en-US" dirty="0"/>
              <a:t>Mozilla Firefox e!</a:t>
            </a:r>
            <a:r>
              <a:rPr lang="bg-BG" dirty="0" smtClean="0"/>
              <a:t>).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Mozilla e </a:t>
            </a:r>
            <a:r>
              <a:rPr lang="bg-BG" dirty="0" smtClean="0"/>
              <a:t>общество от хора привърженици на софтуера с отворен код.</a:t>
            </a:r>
          </a:p>
          <a:p>
            <a:pPr lvl="1"/>
            <a:r>
              <a:rPr lang="en-US" dirty="0" err="1" smtClean="0"/>
              <a:t>Konqueror</a:t>
            </a:r>
            <a:r>
              <a:rPr lang="bg-BG" dirty="0" smtClean="0"/>
              <a:t> – уеб браузър известен сред линукс средите с </a:t>
            </a:r>
            <a:r>
              <a:rPr lang="en-US" dirty="0" smtClean="0"/>
              <a:t>KDE.</a:t>
            </a:r>
            <a:endParaRPr lang="en-US" dirty="0"/>
          </a:p>
          <a:p>
            <a:pPr lvl="1"/>
            <a:r>
              <a:rPr lang="en-US" dirty="0" err="1" smtClean="0"/>
              <a:t>WorldWideWeb</a:t>
            </a:r>
            <a:r>
              <a:rPr lang="bg-BG" dirty="0" smtClean="0"/>
              <a:t> е първият уеб браузър</a:t>
            </a:r>
            <a:endParaRPr lang="en-US" dirty="0" smtClean="0"/>
          </a:p>
          <a:p>
            <a:r>
              <a:rPr lang="bg-BG" dirty="0" smtClean="0"/>
              <a:t>Информация:</a:t>
            </a:r>
          </a:p>
          <a:p>
            <a:pPr lvl="1"/>
            <a:r>
              <a:rPr lang="en-US" sz="2400" dirty="0">
                <a:hlinkClick r:id="rId2"/>
              </a:rPr>
              <a:t>http://en.wikipedia.org/wiki/List_of_file_systems</a:t>
            </a:r>
            <a:endParaRPr lang="en-US" sz="2400" dirty="0" smtClean="0"/>
          </a:p>
          <a:p>
            <a:pPr lvl="1"/>
            <a:r>
              <a:rPr lang="en-US" sz="2400" dirty="0">
                <a:effectLst/>
                <a:hlinkClick r:id="rId3"/>
              </a:rPr>
              <a:t>http://en.wikipedia.org/wiki/Reiser4</a:t>
            </a:r>
            <a:endParaRPr lang="bg-BG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4950" y="2211225"/>
            <a:ext cx="1040450" cy="10404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4292125"/>
            <a:ext cx="1219200" cy="929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978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3600" dirty="0"/>
              <a:t>Въпрос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066800"/>
            <a:ext cx="8686800" cy="4343400"/>
          </a:xfrm>
        </p:spPr>
        <p:txBody>
          <a:bodyPr/>
          <a:lstStyle/>
          <a:p>
            <a:r>
              <a:rPr lang="bg-BG" dirty="0" smtClean="0"/>
              <a:t>Ко</a:t>
            </a:r>
            <a:r>
              <a:rPr lang="bg-BG" dirty="0"/>
              <a:t>е</a:t>
            </a:r>
            <a:r>
              <a:rPr lang="bg-BG" dirty="0" smtClean="0"/>
              <a:t> от изброените не може да е причина за син екран на </a:t>
            </a:r>
            <a:r>
              <a:rPr lang="en-US" dirty="0" smtClean="0"/>
              <a:t>Windows</a:t>
            </a:r>
            <a:r>
              <a:rPr lang="bg-BG" dirty="0" smtClean="0"/>
              <a:t> (</a:t>
            </a:r>
            <a:r>
              <a:rPr lang="en-US" dirty="0" smtClean="0"/>
              <a:t>Blue Screen of Death)</a:t>
            </a:r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Хардуерен проблем</a:t>
            </a:r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Незавършен системен ъпдейт</a:t>
            </a:r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Неправилно инсталиран софтуер</a:t>
            </a:r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Проблем при някой драйвер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33400" y="3505200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074" name="Picture 2" descr="http://www.bookkeepingoutsource2india.com/images/software_installati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0" y="2286000"/>
            <a:ext cx="1424077" cy="21336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6092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609600" y="4876800"/>
            <a:ext cx="7924800" cy="685800"/>
          </a:xfrm>
          <a:prstGeom prst="rect">
            <a:avLst/>
          </a:prstGeom>
        </p:spPr>
        <p:txBody>
          <a:bodyPr tIns="0" bIns="0" anchor="ctr" anchorCtr="0"/>
          <a:lstStyle>
            <a:lvl1pPr algn="ctr" rtl="0" eaLnBrk="0" fontAlgn="base" hangingPunct="0">
              <a:lnSpc>
                <a:spcPts val="5600"/>
              </a:lnSpc>
              <a:spcBef>
                <a:spcPct val="0"/>
              </a:spcBef>
              <a:spcAft>
                <a:spcPct val="0"/>
              </a:spcAft>
              <a:defRPr sz="5000" b="1" kern="1200" cap="none" baseline="0">
                <a:ln w="500">
                  <a:noFill/>
                </a:ln>
                <a:solidFill>
                  <a:schemeClr val="tx2"/>
                </a:solidFill>
                <a:effectLst>
                  <a:outerShdw blurRad="30000" dist="30000" dir="2700000" algn="tl" rotWithShape="0">
                    <a:schemeClr val="bg2">
                      <a:shade val="45000"/>
                      <a:satMod val="150000"/>
                      <a:alpha val="90000"/>
                    </a:schemeClr>
                  </a:outerShdw>
                  <a:reflection blurRad="120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orbel" pitchFamily="34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orbel" pitchFamily="34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orbel" pitchFamily="34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orbel" pitchFamily="34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orbel" pitchFamily="34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orbel" pitchFamily="34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orbel" pitchFamily="34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orbel" pitchFamily="34" charset="0"/>
              </a:defRPr>
            </a:lvl9pPr>
          </a:lstStyle>
          <a:p>
            <a:r>
              <a:rPr lang="bg-BG" dirty="0" smtClean="0"/>
              <a:t>Компютърни системи</a:t>
            </a:r>
            <a:endParaRPr lang="en-US" dirty="0"/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609600" y="5603079"/>
            <a:ext cx="7924800" cy="56912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800" b="1" kern="1200" baseline="0" dirty="0">
                <a:solidFill>
                  <a:srgbClr val="FAF7C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None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None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None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None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dirty="0" smtClean="0"/>
              <a:t>Хардуерни въпроси</a:t>
            </a:r>
            <a:endParaRPr lang="bg-BG" dirty="0"/>
          </a:p>
        </p:txBody>
      </p:sp>
      <p:pic>
        <p:nvPicPr>
          <p:cNvPr id="7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7966" y="949679"/>
            <a:ext cx="3806017" cy="36124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15045">
            <a:off x="905401" y="827860"/>
            <a:ext cx="3581400" cy="3612489"/>
          </a:xfrm>
          <a:prstGeom prst="rect">
            <a:avLst/>
          </a:prstGeom>
          <a:noFill/>
          <a:ln>
            <a:noFill/>
          </a:ln>
          <a:effectLst>
            <a:glow rad="152400">
              <a:schemeClr val="accent4">
                <a:satMod val="175000"/>
                <a:alpha val="1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49147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3600" dirty="0"/>
              <a:t>Отговор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685800"/>
            <a:ext cx="8915400" cy="6019800"/>
          </a:xfrm>
        </p:spPr>
        <p:txBody>
          <a:bodyPr/>
          <a:lstStyle/>
          <a:p>
            <a:pPr>
              <a:spcBef>
                <a:spcPts val="400"/>
              </a:spcBef>
              <a:spcAft>
                <a:spcPts val="400"/>
              </a:spcAft>
            </a:pPr>
            <a:r>
              <a:rPr lang="bg-BG" sz="2800" dirty="0" smtClean="0"/>
              <a:t>Синият екран на </a:t>
            </a:r>
            <a:r>
              <a:rPr lang="en-US" sz="2800" dirty="0" smtClean="0"/>
              <a:t>Windows </a:t>
            </a:r>
            <a:r>
              <a:rPr lang="bg-BG" sz="2800" dirty="0" smtClean="0"/>
              <a:t>се появява когато изникне проблем, с който операционната система не може да се справи</a:t>
            </a:r>
          </a:p>
          <a:p>
            <a:pPr lvl="1">
              <a:spcBef>
                <a:spcPts val="400"/>
              </a:spcBef>
              <a:spcAft>
                <a:spcPts val="400"/>
              </a:spcAft>
            </a:pPr>
            <a:r>
              <a:rPr lang="bg-BG" sz="2600" dirty="0" smtClean="0"/>
              <a:t>Проблем с хардуера, неправилно инсталирани системни ъпдейти или бъгав </a:t>
            </a:r>
            <a:r>
              <a:rPr lang="bg-BG" sz="2600" dirty="0" err="1" smtClean="0"/>
              <a:t>драйвър</a:t>
            </a:r>
            <a:endParaRPr lang="bg-BG" sz="2800" dirty="0" smtClean="0"/>
          </a:p>
          <a:p>
            <a:pPr>
              <a:spcBef>
                <a:spcPts val="400"/>
              </a:spcBef>
              <a:spcAft>
                <a:spcPts val="400"/>
              </a:spcAft>
            </a:pPr>
            <a:r>
              <a:rPr lang="bg-BG" sz="2800" dirty="0" smtClean="0"/>
              <a:t>Синият екран е трудно предвидим и в много случай не може да се предотврати</a:t>
            </a:r>
          </a:p>
          <a:p>
            <a:pPr>
              <a:spcBef>
                <a:spcPts val="400"/>
              </a:spcBef>
              <a:spcAft>
                <a:spcPts val="400"/>
              </a:spcAft>
            </a:pPr>
            <a:r>
              <a:rPr lang="bg-BG" sz="2800" dirty="0" smtClean="0"/>
              <a:t>Информация:</a:t>
            </a:r>
          </a:p>
          <a:p>
            <a:pPr lvl="1">
              <a:spcBef>
                <a:spcPts val="400"/>
              </a:spcBef>
              <a:spcAft>
                <a:spcPts val="400"/>
              </a:spcAft>
            </a:pPr>
            <a:r>
              <a:rPr lang="en-US" sz="2800" dirty="0">
                <a:hlinkClick r:id="rId2"/>
              </a:rPr>
              <a:t>http://</a:t>
            </a:r>
            <a:r>
              <a:rPr lang="en-US" sz="2800" dirty="0" smtClean="0">
                <a:hlinkClick r:id="rId2"/>
              </a:rPr>
              <a:t>bit.ly/17M7Myp</a:t>
            </a:r>
            <a:r>
              <a:rPr lang="bg-BG" sz="2800" dirty="0" smtClean="0"/>
              <a:t> </a:t>
            </a:r>
          </a:p>
          <a:p>
            <a:pPr lvl="1">
              <a:spcBef>
                <a:spcPts val="400"/>
              </a:spcBef>
              <a:spcAft>
                <a:spcPts val="400"/>
              </a:spcAft>
            </a:pPr>
            <a:r>
              <a:rPr lang="en-US" sz="2800" dirty="0">
                <a:hlinkClick r:id="rId3"/>
              </a:rPr>
              <a:t>http://en.wikipedia.org/wiki/Blue_Screen_of_Death</a:t>
            </a:r>
            <a:endParaRPr lang="bg-BG" sz="26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5641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3600" dirty="0"/>
              <a:t>Въпрос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Кое от изброените съществува в </a:t>
            </a:r>
            <a:r>
              <a:rPr lang="en-US" dirty="0" smtClean="0"/>
              <a:t>Windows 8?</a:t>
            </a:r>
            <a:endParaRPr lang="bg-BG" dirty="0"/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Windows Gadgets</a:t>
            </a:r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Старт меню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GodMode</a:t>
            </a:r>
            <a:endParaRPr lang="bg-BG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Metro Mode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Windows Explorer</a:t>
            </a:r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Потвърждение при прехвърляне на файлове в кошчето (изтриване)</a:t>
            </a:r>
          </a:p>
          <a:p>
            <a:pPr marL="871538" lvl="1" indent="-514350">
              <a:buFont typeface="+mj-lt"/>
              <a:buAutoNum type="alphaLcParenR"/>
            </a:pPr>
            <a:endParaRPr lang="bg-BG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495300" y="2844800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8655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3600" dirty="0"/>
              <a:t>Отговор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762000"/>
            <a:ext cx="8686800" cy="5943600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 smtClean="0">
                <a:hlinkClick r:id="rId2"/>
              </a:rPr>
              <a:t>GodMode</a:t>
            </a:r>
            <a:endParaRPr lang="en-US" dirty="0" smtClean="0"/>
          </a:p>
          <a:p>
            <a:pPr lvl="1">
              <a:spcBef>
                <a:spcPts val="0"/>
              </a:spcBef>
            </a:pPr>
            <a:r>
              <a:rPr lang="bg-BG" dirty="0" smtClean="0"/>
              <a:t>Специално скрито меню предназначено за </a:t>
            </a:r>
            <a:r>
              <a:rPr lang="en-US" dirty="0" smtClean="0">
                <a:hlinkClick r:id="rId3"/>
              </a:rPr>
              <a:t>power users</a:t>
            </a:r>
            <a:endParaRPr lang="en-US" dirty="0" smtClean="0"/>
          </a:p>
          <a:p>
            <a:pPr lvl="1">
              <a:spcBef>
                <a:spcPts val="0"/>
              </a:spcBef>
            </a:pPr>
            <a:r>
              <a:rPr lang="bg-BG" dirty="0" smtClean="0"/>
              <a:t>Дава достъп до богат набор настройки</a:t>
            </a:r>
            <a:endParaRPr lang="en-US" dirty="0" smtClean="0"/>
          </a:p>
          <a:p>
            <a:pPr lvl="1">
              <a:spcBef>
                <a:spcPts val="0"/>
              </a:spcBef>
            </a:pPr>
            <a:r>
              <a:rPr lang="bg-BG" dirty="0" smtClean="0"/>
              <a:t>Направете папка с името:</a:t>
            </a:r>
            <a:br>
              <a:rPr lang="bg-BG" dirty="0" smtClean="0"/>
            </a:br>
            <a:r>
              <a:rPr lang="en-US" sz="2600" dirty="0" err="1" smtClean="0"/>
              <a:t>GodMode</a:t>
            </a:r>
            <a:r>
              <a:rPr lang="en-US" sz="2600" dirty="0"/>
              <a:t>.{ED7BA470-8E54-465E-825C-99712043E01C</a:t>
            </a:r>
            <a:r>
              <a:rPr lang="en-US" sz="2600" dirty="0" smtClean="0"/>
              <a:t>}</a:t>
            </a:r>
            <a:endParaRPr lang="bg-BG" sz="2600" dirty="0" smtClean="0"/>
          </a:p>
          <a:p>
            <a:pPr lvl="2">
              <a:spcBef>
                <a:spcPts val="0"/>
              </a:spcBef>
            </a:pPr>
            <a:r>
              <a:rPr lang="bg-BG" sz="2400" dirty="0" smtClean="0"/>
              <a:t>Може да се наложи показването на скрити файлове и файлови разширения е включено</a:t>
            </a:r>
          </a:p>
          <a:p>
            <a:pPr>
              <a:spcBef>
                <a:spcPts val="0"/>
              </a:spcBef>
            </a:pPr>
            <a:r>
              <a:rPr lang="en-US" sz="2800" dirty="0" smtClean="0"/>
              <a:t>Gadgets</a:t>
            </a:r>
            <a:r>
              <a:rPr lang="bg-BG" sz="2800" dirty="0" smtClean="0"/>
              <a:t> бяха премахнати още преди </a:t>
            </a:r>
            <a:r>
              <a:rPr lang="en-US" sz="2800" dirty="0" smtClean="0"/>
              <a:t>Windows 7</a:t>
            </a:r>
          </a:p>
          <a:p>
            <a:pPr>
              <a:spcBef>
                <a:spcPts val="0"/>
              </a:spcBef>
            </a:pPr>
            <a:r>
              <a:rPr lang="bg-BG" sz="2800" dirty="0" smtClean="0"/>
              <a:t>Старт менюто е заменено от </a:t>
            </a:r>
            <a:r>
              <a:rPr lang="en-US" sz="2800" dirty="0" smtClean="0"/>
              <a:t>Start Screen</a:t>
            </a:r>
          </a:p>
          <a:p>
            <a:pPr>
              <a:spcBef>
                <a:spcPts val="0"/>
              </a:spcBef>
            </a:pPr>
            <a:r>
              <a:rPr lang="en-US" sz="2800" dirty="0" smtClean="0"/>
              <a:t>Windows Explorer </a:t>
            </a:r>
            <a:r>
              <a:rPr lang="bg-BG" sz="2800" dirty="0" smtClean="0"/>
              <a:t>се нарича </a:t>
            </a:r>
            <a:r>
              <a:rPr lang="en-US" sz="2800" dirty="0" smtClean="0"/>
              <a:t>File Explorer</a:t>
            </a:r>
            <a:endParaRPr lang="bg-BG" sz="2800" dirty="0" smtClean="0"/>
          </a:p>
          <a:p>
            <a:pPr lvl="2"/>
            <a:endParaRPr lang="bg-BG" dirty="0" smtClean="0"/>
          </a:p>
          <a:p>
            <a:pPr lvl="1">
              <a:spcBef>
                <a:spcPts val="1800"/>
              </a:spcBef>
            </a:pPr>
            <a:endParaRPr lang="bg-BG" dirty="0"/>
          </a:p>
          <a:p>
            <a:pPr>
              <a:spcBef>
                <a:spcPts val="3000"/>
              </a:spcBef>
              <a:spcAft>
                <a:spcPts val="300"/>
              </a:spcAft>
            </a:pPr>
            <a:endParaRPr lang="en-US" dirty="0" smtClean="0"/>
          </a:p>
          <a:p>
            <a:pPr>
              <a:spcBef>
                <a:spcPts val="3000"/>
              </a:spcBef>
              <a:spcAft>
                <a:spcPts val="300"/>
              </a:spcAft>
            </a:pPr>
            <a:endParaRPr lang="en-US" dirty="0"/>
          </a:p>
          <a:p>
            <a:pPr>
              <a:spcBef>
                <a:spcPts val="3000"/>
              </a:spcBef>
              <a:spcAft>
                <a:spcPts val="300"/>
              </a:spcAft>
            </a:pPr>
            <a:r>
              <a:rPr lang="bg-BG" dirty="0" smtClean="0"/>
              <a:t>Информация:</a:t>
            </a:r>
            <a:endParaRPr lang="bg-BG" sz="2800" dirty="0">
              <a:hlinkClick r:id="rId4"/>
            </a:endParaRPr>
          </a:p>
          <a:p>
            <a:pPr lvl="1">
              <a:spcBef>
                <a:spcPts val="0"/>
              </a:spcBef>
            </a:pPr>
            <a:r>
              <a:rPr lang="en-US" sz="2800" dirty="0" smtClean="0"/>
              <a:t>…</a:t>
            </a:r>
            <a:endParaRPr lang="bg-BG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143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3962399"/>
            <a:ext cx="6096000" cy="1295401"/>
          </a:xfrm>
        </p:spPr>
        <p:txBody>
          <a:bodyPr/>
          <a:lstStyle/>
          <a:p>
            <a:r>
              <a:rPr lang="bg-BG" dirty="0" smtClean="0"/>
              <a:t>Пренос на данни и бройни системи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1219200" y="5445920"/>
            <a:ext cx="6705600" cy="954880"/>
          </a:xfrm>
        </p:spPr>
        <p:txBody>
          <a:bodyPr/>
          <a:lstStyle/>
          <a:p>
            <a:r>
              <a:rPr lang="bg-BG" dirty="0" smtClean="0"/>
              <a:t>Канали за пренос на данни, единици за измерване, работа с бройни системи</a:t>
            </a:r>
            <a:endParaRPr lang="en-US" dirty="0"/>
          </a:p>
        </p:txBody>
      </p:sp>
      <p:pic>
        <p:nvPicPr>
          <p:cNvPr id="11" name="Picture 2" descr="http://www.expressasp.com/Portals/2/dreamstimeweb_361614%20world%20data%20transfer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8950" y="762000"/>
            <a:ext cx="4299228" cy="2864360"/>
          </a:xfrm>
          <a:prstGeom prst="roundRect">
            <a:avLst>
              <a:gd name="adj" fmla="val 4844"/>
            </a:avLst>
          </a:prstGeom>
          <a:noFill/>
          <a:ln>
            <a:solidFill>
              <a:schemeClr val="accent5">
                <a:lumMod val="50000"/>
              </a:schemeClr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6369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r>
              <a:rPr lang="bg-BG" dirty="0" smtClean="0"/>
              <a:t>Кои от изброените пинове на </a:t>
            </a:r>
            <a:r>
              <a:rPr lang="en-US" dirty="0" smtClean="0"/>
              <a:t>RJ45 </a:t>
            </a:r>
            <a:r>
              <a:rPr lang="bg-BG" dirty="0" smtClean="0"/>
              <a:t>работят при връзка до 100 </a:t>
            </a:r>
            <a:r>
              <a:rPr lang="en-US" dirty="0" smtClean="0"/>
              <a:t>Mbit/s</a:t>
            </a:r>
            <a:endParaRPr lang="bg-BG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1, 2, 3, 4</a:t>
            </a:r>
            <a:endParaRPr lang="bg-BG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1, 3, 5, 7</a:t>
            </a:r>
            <a:endParaRPr lang="en-US" dirty="0"/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2, 4, 6, 8</a:t>
            </a:r>
            <a:endParaRPr lang="en-US" dirty="0"/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1, 2, 3, 6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1, 4, 5, 8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4, 5, 7, 8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33400" y="3886200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6850" y="1828800"/>
            <a:ext cx="3333750" cy="4286250"/>
          </a:xfrm>
          <a:prstGeom prst="rect">
            <a:avLst/>
          </a:prstGeom>
          <a:solidFill>
            <a:srgbClr val="FFFFFF">
              <a:shade val="85000"/>
            </a:srgbClr>
          </a:solidFill>
          <a:ln w="635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147977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638800"/>
          </a:xfrm>
        </p:spPr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bg-BG" dirty="0" smtClean="0"/>
              <a:t>Информация:</a:t>
            </a:r>
          </a:p>
          <a:p>
            <a:pPr lvl="1"/>
            <a:r>
              <a:rPr lang="en-US" sz="2400" dirty="0">
                <a:hlinkClick r:id="rId2"/>
              </a:rPr>
              <a:t>http://pinouts.ru/NetworkCables/Ethernet10BaseTStraightThru_pinout.shtml</a:t>
            </a:r>
            <a:endParaRPr lang="bg-BG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3661724"/>
              </p:ext>
            </p:extLst>
          </p:nvPr>
        </p:nvGraphicFramePr>
        <p:xfrm>
          <a:off x="762000" y="1613535"/>
          <a:ext cx="3886200" cy="2887980"/>
        </p:xfrm>
        <a:graphic>
          <a:graphicData uri="http://schemas.openxmlformats.org/drawingml/2006/table">
            <a:tbl>
              <a:tblPr>
                <a:tableStyleId>{35758FB7-9AC5-4552-8A53-C91805E547FA}</a:tableStyleId>
              </a:tblPr>
              <a:tblGrid>
                <a:gridCol w="944880"/>
                <a:gridCol w="389068"/>
                <a:gridCol w="1485452"/>
                <a:gridCol w="381000"/>
                <a:gridCol w="685800"/>
              </a:tblGrid>
              <a:tr h="388620"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Pin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Cable Color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Pin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Name</a:t>
                      </a:r>
                    </a:p>
                  </a:txBody>
                  <a:tcPr marL="19050" marR="19050" marT="19050" marB="19050" anchor="ctr"/>
                </a:tc>
              </a:tr>
              <a:tr h="296333">
                <a:tc>
                  <a:txBody>
                    <a:bodyPr/>
                    <a:lstStyle/>
                    <a:p>
                      <a:r>
                        <a:rPr lang="en-US"/>
                        <a:t>TX+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White/Orange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TX+</a:t>
                      </a:r>
                    </a:p>
                  </a:txBody>
                  <a:tcPr marL="19050" marR="19050" marT="19050" marB="19050" anchor="ctr"/>
                </a:tc>
              </a:tr>
              <a:tr h="296333">
                <a:tc>
                  <a:txBody>
                    <a:bodyPr/>
                    <a:lstStyle/>
                    <a:p>
                      <a:r>
                        <a:rPr lang="en-US"/>
                        <a:t>TX-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2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Orange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2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TX-</a:t>
                      </a:r>
                    </a:p>
                  </a:txBody>
                  <a:tcPr marL="19050" marR="19050" marT="19050" marB="19050" anchor="ctr"/>
                </a:tc>
              </a:tr>
              <a:tr h="296333">
                <a:tc>
                  <a:txBody>
                    <a:bodyPr/>
                    <a:lstStyle/>
                    <a:p>
                      <a:r>
                        <a:rPr lang="en-US"/>
                        <a:t>RX+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3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White/Green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3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RX+</a:t>
                      </a:r>
                    </a:p>
                  </a:txBody>
                  <a:tcPr marL="19050" marR="19050" marT="19050" marB="19050" anchor="ctr"/>
                </a:tc>
              </a:tr>
              <a:tr h="296333">
                <a:tc>
                  <a:txBody>
                    <a:bodyPr/>
                    <a:lstStyle/>
                    <a:p>
                      <a:r>
                        <a:rPr lang="en-US"/>
                        <a:t> 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4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Blue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4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 </a:t>
                      </a:r>
                    </a:p>
                  </a:txBody>
                  <a:tcPr marL="19050" marR="19050" marT="19050" marB="19050" anchor="ctr"/>
                </a:tc>
              </a:tr>
              <a:tr h="296333">
                <a:tc>
                  <a:txBody>
                    <a:bodyPr/>
                    <a:lstStyle/>
                    <a:p>
                      <a:r>
                        <a:rPr lang="en-US"/>
                        <a:t> 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5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White/Blue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5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 </a:t>
                      </a:r>
                    </a:p>
                  </a:txBody>
                  <a:tcPr marL="19050" marR="19050" marT="19050" marB="19050" anchor="ctr"/>
                </a:tc>
              </a:tr>
              <a:tr h="296333">
                <a:tc>
                  <a:txBody>
                    <a:bodyPr/>
                    <a:lstStyle/>
                    <a:p>
                      <a:r>
                        <a:rPr lang="en-US"/>
                        <a:t>RX-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6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Green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6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RX-</a:t>
                      </a:r>
                    </a:p>
                  </a:txBody>
                  <a:tcPr marL="19050" marR="19050" marT="19050" marB="19050" anchor="ctr"/>
                </a:tc>
              </a:tr>
              <a:tr h="296333">
                <a:tc>
                  <a:txBody>
                    <a:bodyPr/>
                    <a:lstStyle/>
                    <a:p>
                      <a:r>
                        <a:rPr lang="en-US"/>
                        <a:t> 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7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White/Brown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7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 </a:t>
                      </a:r>
                    </a:p>
                  </a:txBody>
                  <a:tcPr marL="19050" marR="19050" marT="19050" marB="19050" anchor="ctr"/>
                </a:tc>
              </a:tr>
              <a:tr h="296333">
                <a:tc>
                  <a:txBody>
                    <a:bodyPr/>
                    <a:lstStyle/>
                    <a:p>
                      <a:r>
                        <a:rPr lang="en-US"/>
                        <a:t> 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8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Brown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8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 </a:t>
                      </a:r>
                    </a:p>
                  </a:txBody>
                  <a:tcPr marL="19050" marR="19050" marT="19050" marB="19050" anchor="ctr"/>
                </a:tc>
              </a:tr>
            </a:tbl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5450" y="914400"/>
            <a:ext cx="3333750" cy="4286250"/>
          </a:xfrm>
          <a:prstGeom prst="rect">
            <a:avLst/>
          </a:prstGeom>
          <a:solidFill>
            <a:srgbClr val="FFFFFF">
              <a:shade val="85000"/>
            </a:srgbClr>
          </a:solidFill>
          <a:ln w="635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780151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3600" dirty="0"/>
              <a:t>Въпрос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838200"/>
            <a:ext cx="8686800" cy="5791200"/>
          </a:xfrm>
        </p:spPr>
        <p:txBody>
          <a:bodyPr/>
          <a:lstStyle/>
          <a:p>
            <a:r>
              <a:rPr lang="bg-BG" dirty="0" smtClean="0"/>
              <a:t>На колко е равно 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222</a:t>
            </a:r>
            <a:r>
              <a:rPr lang="bg-BG" baseline="-25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baseline="-25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9</a:t>
            </a:r>
            <a:r>
              <a:rPr lang="bg-BG" baseline="-25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bg-BG" dirty="0" smtClean="0">
                <a:latin typeface="+mj-lt"/>
                <a:cs typeface="Consolas" panose="020B0609020204030204" pitchFamily="49" charset="0"/>
              </a:rPr>
              <a:t> </a:t>
            </a:r>
            <a:r>
              <a:rPr lang="en-US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–</a:t>
            </a:r>
            <a:r>
              <a:rPr lang="bg-BG" dirty="0" smtClean="0">
                <a:latin typeface="+mj-lt"/>
                <a:cs typeface="Consolas" panose="020B0609020204030204" pitchFamily="49" charset="0"/>
              </a:rPr>
              <a:t> 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222</a:t>
            </a:r>
            <a:r>
              <a:rPr lang="bg-BG" baseline="-25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baseline="-25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bg-BG" baseline="-25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baseline="-25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?</a:t>
            </a:r>
            <a:endParaRPr lang="bg-BG" baseline="-25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>
                <a:latin typeface="Consolas" panose="020B0609020204030204" pitchFamily="49" charset="0"/>
                <a:cs typeface="Consolas" panose="020B0609020204030204" pitchFamily="49" charset="0"/>
              </a:rPr>
              <a:t>182</a:t>
            </a:r>
            <a:r>
              <a:rPr lang="bg-BG" baseline="-25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(3)</a:t>
            </a:r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>
                <a:latin typeface="Consolas" panose="020B0609020204030204" pitchFamily="49" charset="0"/>
                <a:cs typeface="Consolas" panose="020B0609020204030204" pitchFamily="49" charset="0"/>
              </a:rPr>
              <a:t>182</a:t>
            </a:r>
            <a:r>
              <a:rPr lang="en-US" baseline="-25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bg-BG" baseline="-25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9</a:t>
            </a:r>
            <a:r>
              <a:rPr lang="en-US" baseline="-25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bg-BG" baseline="-25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>
                <a:latin typeface="Consolas" panose="020B0609020204030204" pitchFamily="49" charset="0"/>
                <a:cs typeface="Consolas" panose="020B0609020204030204" pitchFamily="49" charset="0"/>
              </a:rPr>
              <a:t>182</a:t>
            </a:r>
            <a:r>
              <a:rPr lang="en-US" baseline="-25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bg-BG" baseline="-25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10</a:t>
            </a:r>
            <a:r>
              <a:rPr lang="en-US" baseline="-25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bg-BG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>
                <a:latin typeface="Consolas" panose="020B0609020204030204" pitchFamily="49" charset="0"/>
                <a:cs typeface="Consolas" panose="020B0609020204030204" pitchFamily="49" charset="0"/>
              </a:rPr>
              <a:t>183</a:t>
            </a:r>
            <a:r>
              <a:rPr lang="en-US" baseline="-25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(10)</a:t>
            </a:r>
            <a:endParaRPr lang="bg-BG" baseline="-25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>
                <a:latin typeface="Consolas" panose="020B0609020204030204" pitchFamily="49" charset="0"/>
                <a:cs typeface="Consolas" panose="020B0609020204030204" pitchFamily="49" charset="0"/>
              </a:rPr>
              <a:t>183</a:t>
            </a:r>
            <a:r>
              <a:rPr lang="en-US" baseline="-25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bg-BG" baseline="-25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9</a:t>
            </a:r>
            <a:r>
              <a:rPr lang="en-US" baseline="-25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bg-BG" baseline="-25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>
                <a:latin typeface="Consolas" panose="020B0609020204030204" pitchFamily="49" charset="0"/>
                <a:cs typeface="Consolas" panose="020B0609020204030204" pitchFamily="49" charset="0"/>
              </a:rPr>
              <a:t>181</a:t>
            </a:r>
            <a:r>
              <a:rPr lang="en-US" baseline="-25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bg-BG" baseline="-25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9</a:t>
            </a:r>
            <a:r>
              <a:rPr lang="en-US" baseline="-25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>
                <a:latin typeface="Consolas" panose="020B0609020204030204" pitchFamily="49" charset="0"/>
                <a:cs typeface="Consolas" panose="020B0609020204030204" pitchFamily="49" charset="0"/>
              </a:rPr>
              <a:t>181</a:t>
            </a:r>
            <a:r>
              <a:rPr lang="en-US" baseline="-25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bg-BG" baseline="-25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10</a:t>
            </a:r>
            <a:r>
              <a:rPr lang="en-US" baseline="-25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bg-BG" baseline="-250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>
                <a:latin typeface="+mj-lt"/>
                <a:cs typeface="Consolas" panose="020B0609020204030204" pitchFamily="49" charset="0"/>
              </a:rPr>
              <a:t>Нито един от посочените</a:t>
            </a:r>
            <a:endParaRPr lang="bg-BG" baseline="-25000" dirty="0" smtClean="0">
              <a:latin typeface="+mj-lt"/>
              <a:cs typeface="Consolas" panose="020B0609020204030204" pitchFamily="49" charset="0"/>
            </a:endParaRPr>
          </a:p>
          <a:p>
            <a:pPr marL="871538" lvl="1" indent="-514350">
              <a:buFont typeface="+mj-lt"/>
              <a:buAutoNum type="alphaLcParenR"/>
            </a:pPr>
            <a:endParaRPr lang="bg-BG" baseline="-25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33400" y="4038600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3588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3600" dirty="0"/>
              <a:t>Отговор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762000"/>
            <a:ext cx="8915400" cy="5791200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bg-BG" dirty="0" smtClean="0"/>
              <a:t>Изчисляването на операции с числа от различни бройни системи може да се </a:t>
            </a:r>
            <a:r>
              <a:rPr lang="bg-BG" dirty="0"/>
              <a:t>у</a:t>
            </a:r>
            <a:r>
              <a:rPr lang="bg-BG" dirty="0" smtClean="0"/>
              <a:t>лесни ако основата на едната бройна система е степен на другата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bg-BG" dirty="0" smtClean="0"/>
              <a:t>Достатъчно е да прехвърлим двете числа в </a:t>
            </a:r>
            <a:br>
              <a:rPr lang="bg-BG" dirty="0" smtClean="0"/>
            </a:br>
            <a:r>
              <a:rPr lang="bg-BG" dirty="0" smtClean="0"/>
              <a:t>9-ична бройна система</a:t>
            </a:r>
          </a:p>
          <a:p>
            <a:pPr lvl="2">
              <a:lnSpc>
                <a:spcPct val="100000"/>
              </a:lnSpc>
              <a:spcBef>
                <a:spcPts val="0"/>
              </a:spcBef>
            </a:pPr>
            <a:r>
              <a:rPr lang="bg-BG" dirty="0" smtClean="0"/>
              <a:t>Тъй като 9 = 3</a:t>
            </a:r>
            <a:r>
              <a:rPr lang="bg-BG" baseline="30000" dirty="0" smtClean="0"/>
              <a:t>2</a:t>
            </a:r>
            <a:r>
              <a:rPr lang="bg-BG" dirty="0" smtClean="0"/>
              <a:t> взимаме цифрите на числото в </a:t>
            </a:r>
            <a:br>
              <a:rPr lang="bg-BG" dirty="0" smtClean="0"/>
            </a:br>
            <a:r>
              <a:rPr lang="bg-BG" dirty="0" smtClean="0"/>
              <a:t>3-ична бройна система и ги разделяме на групи от по 2 цифри (отдясно наляво)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bg-BG" sz="2800" dirty="0" smtClean="0"/>
              <a:t>222</a:t>
            </a:r>
            <a:r>
              <a:rPr lang="bg-BG" sz="2800" baseline="-25000" dirty="0" smtClean="0"/>
              <a:t>(9)</a:t>
            </a:r>
            <a:r>
              <a:rPr lang="bg-BG" sz="2800" dirty="0" smtClean="0"/>
              <a:t> - 222</a:t>
            </a:r>
            <a:r>
              <a:rPr lang="bg-BG" sz="2800" baseline="-25000" dirty="0" smtClean="0"/>
              <a:t>(3)</a:t>
            </a:r>
            <a:r>
              <a:rPr lang="bg-BG" sz="2800" dirty="0" smtClean="0"/>
              <a:t> </a:t>
            </a:r>
            <a:r>
              <a:rPr lang="bg-BG" sz="2800" dirty="0"/>
              <a:t>= 222</a:t>
            </a:r>
            <a:r>
              <a:rPr lang="bg-BG" sz="2800" baseline="-25000" dirty="0"/>
              <a:t>(9</a:t>
            </a:r>
            <a:r>
              <a:rPr lang="bg-BG" sz="2800" baseline="-25000" dirty="0" smtClean="0"/>
              <a:t>)</a:t>
            </a:r>
            <a:r>
              <a:rPr lang="bg-BG" sz="2800" dirty="0" smtClean="0"/>
              <a:t> </a:t>
            </a:r>
            <a:r>
              <a:rPr lang="bg-BG" sz="2800" dirty="0"/>
              <a:t>- </a:t>
            </a:r>
            <a:r>
              <a:rPr lang="bg-BG" sz="2800" dirty="0" smtClean="0"/>
              <a:t>(02 22)</a:t>
            </a:r>
            <a:r>
              <a:rPr lang="bg-BG" sz="2800" baseline="-25000" dirty="0" smtClean="0"/>
              <a:t>(</a:t>
            </a:r>
            <a:r>
              <a:rPr lang="bg-BG" sz="2800" baseline="-25000" dirty="0"/>
              <a:t>3</a:t>
            </a:r>
            <a:r>
              <a:rPr lang="bg-BG" sz="2800" baseline="-25000" dirty="0" smtClean="0"/>
              <a:t>)</a:t>
            </a:r>
            <a:r>
              <a:rPr lang="bg-BG" sz="2800" dirty="0" smtClean="0"/>
              <a:t>= </a:t>
            </a:r>
            <a:r>
              <a:rPr lang="bg-BG" sz="2800" dirty="0"/>
              <a:t>222</a:t>
            </a:r>
            <a:r>
              <a:rPr lang="bg-BG" sz="2800" baseline="-25000" dirty="0"/>
              <a:t>(9)</a:t>
            </a:r>
            <a:r>
              <a:rPr lang="bg-BG" sz="2800" dirty="0"/>
              <a:t> - </a:t>
            </a:r>
            <a:r>
              <a:rPr lang="bg-BG" sz="2800" dirty="0" smtClean="0"/>
              <a:t>28</a:t>
            </a:r>
            <a:r>
              <a:rPr lang="bg-BG" sz="2800" baseline="-25000" dirty="0" smtClean="0"/>
              <a:t>(</a:t>
            </a:r>
            <a:r>
              <a:rPr lang="en-US" sz="2800" baseline="-25000" dirty="0" smtClean="0"/>
              <a:t>9</a:t>
            </a:r>
            <a:r>
              <a:rPr lang="bg-BG" sz="2800" baseline="-25000" dirty="0" smtClean="0"/>
              <a:t>)</a:t>
            </a:r>
            <a:r>
              <a:rPr lang="bg-BG" sz="2800" dirty="0" smtClean="0"/>
              <a:t> = 213</a:t>
            </a:r>
            <a:r>
              <a:rPr lang="bg-BG" sz="2800" baseline="-25000" dirty="0" smtClean="0"/>
              <a:t>(9)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bg-BG" dirty="0" smtClean="0"/>
              <a:t>Информация: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bit.ly/17U98Km</a:t>
            </a:r>
            <a:r>
              <a:rPr lang="bg-BG" dirty="0" smtClean="0"/>
              <a:t> 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238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3600" dirty="0"/>
              <a:t>Въпрос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Кои от изброените на термини за оптична връзка, описва видът оптичен кабел достигащ най-близо до потребителската машина?</a:t>
            </a:r>
            <a:endParaRPr lang="bg-BG" dirty="0"/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FTTN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FTTD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FTTC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FTTLA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FTTB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457200" y="3721100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8655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3600" dirty="0"/>
              <a:t>Отговор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762000"/>
            <a:ext cx="8686800" cy="5943600"/>
          </a:xfrm>
        </p:spPr>
        <p:txBody>
          <a:bodyPr/>
          <a:lstStyle/>
          <a:p>
            <a:r>
              <a:rPr lang="en-US" dirty="0" smtClean="0"/>
              <a:t>FTTD – Fiber to the desk</a:t>
            </a:r>
          </a:p>
          <a:p>
            <a:pPr lvl="1"/>
            <a:r>
              <a:rPr lang="bg-BG" dirty="0" smtClean="0"/>
              <a:t>Конфигурация на оптична мрежа</a:t>
            </a:r>
          </a:p>
          <a:p>
            <a:pPr lvl="1"/>
            <a:r>
              <a:rPr lang="bg-BG" dirty="0" smtClean="0"/>
              <a:t>Оптични кабели стигат до машината</a:t>
            </a:r>
          </a:p>
          <a:p>
            <a:pPr lvl="1"/>
            <a:r>
              <a:rPr lang="bg-BG" dirty="0" smtClean="0"/>
              <a:t>Там минават през </a:t>
            </a:r>
            <a:r>
              <a:rPr lang="bg-BG" dirty="0" smtClean="0">
                <a:hlinkClick r:id="rId2"/>
              </a:rPr>
              <a:t>конвертор</a:t>
            </a:r>
            <a:r>
              <a:rPr lang="bg-BG" dirty="0" smtClean="0"/>
              <a:t> до машината</a:t>
            </a:r>
          </a:p>
          <a:p>
            <a:r>
              <a:rPr lang="en-US" dirty="0" smtClean="0">
                <a:hlinkClick r:id="rId3"/>
              </a:rPr>
              <a:t>Fiber to the X </a:t>
            </a:r>
            <a:endParaRPr lang="en-US" dirty="0" smtClean="0"/>
          </a:p>
          <a:p>
            <a:pPr lvl="1"/>
            <a:r>
              <a:rPr lang="bg-BG" dirty="0" smtClean="0"/>
              <a:t>Общ термин за оптична мрежова архитектура</a:t>
            </a:r>
          </a:p>
          <a:p>
            <a:pPr lvl="2"/>
            <a:r>
              <a:rPr lang="bg-BG" dirty="0" smtClean="0"/>
              <a:t>Ползваща стандартни кабели за </a:t>
            </a:r>
            <a:r>
              <a:rPr lang="bg-BG" dirty="0"/>
              <a:t>последните (</a:t>
            </a:r>
            <a:r>
              <a:rPr lang="en-US" dirty="0">
                <a:hlinkClick r:id="rId4"/>
              </a:rPr>
              <a:t>last-mile</a:t>
            </a:r>
            <a:r>
              <a:rPr lang="bg-BG" dirty="0"/>
              <a:t>) </a:t>
            </a:r>
            <a:r>
              <a:rPr lang="bg-BG" dirty="0" smtClean="0"/>
              <a:t>свръзки</a:t>
            </a:r>
          </a:p>
          <a:p>
            <a:pPr lvl="1"/>
            <a:r>
              <a:rPr lang="bg-BG" dirty="0" smtClean="0"/>
              <a:t>Прието от телекомуникационната индустрия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143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r>
              <a:rPr lang="bg-BG" dirty="0" smtClean="0"/>
              <a:t>Какъв е размерът </a:t>
            </a:r>
            <a:r>
              <a:rPr lang="en-US" dirty="0" smtClean="0"/>
              <a:t>dual-layer Blu-ray </a:t>
            </a:r>
            <a:r>
              <a:rPr lang="bg-BG" dirty="0" smtClean="0"/>
              <a:t>дискът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40 GB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8 GB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16 GB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50 GB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25 GB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32 GB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33400" y="3429000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523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ctrTitle"/>
          </p:nvPr>
        </p:nvSpPr>
        <p:spPr>
          <a:xfrm>
            <a:off x="609600" y="4648200"/>
            <a:ext cx="7924800" cy="685800"/>
          </a:xfrm>
        </p:spPr>
        <p:txBody>
          <a:bodyPr/>
          <a:lstStyle/>
          <a:p>
            <a:r>
              <a:rPr lang="bg-BG" dirty="0" smtClean="0"/>
              <a:t>Операционни системи</a:t>
            </a:r>
            <a:endParaRPr lang="en-US" dirty="0"/>
          </a:p>
        </p:txBody>
      </p:sp>
      <p:sp>
        <p:nvSpPr>
          <p:cNvPr id="15" name="Subtitle 2"/>
          <p:cNvSpPr>
            <a:spLocks noGrp="1"/>
          </p:cNvSpPr>
          <p:nvPr>
            <p:ph type="subTitle" idx="1"/>
          </p:nvPr>
        </p:nvSpPr>
        <p:spPr>
          <a:xfrm>
            <a:off x="838200" y="5526878"/>
            <a:ext cx="7467600" cy="950122"/>
          </a:xfrm>
        </p:spPr>
        <p:txBody>
          <a:bodyPr/>
          <a:lstStyle/>
          <a:p>
            <a:r>
              <a:rPr lang="bg-BG" dirty="0" smtClean="0"/>
              <a:t>Архитектура, процеси, потребители, потребителски интерфейс, файлови системи</a:t>
            </a:r>
            <a:endParaRPr lang="en-US" dirty="0"/>
          </a:p>
        </p:txBody>
      </p:sp>
      <p:pic>
        <p:nvPicPr>
          <p:cNvPr id="16" name="Picture 2" descr="http://www.frontrange.com/common/Images/Products_Solutions/Centennial/Information/Discovery_Info/cross_platform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493482"/>
            <a:ext cx="6553200" cy="2408300"/>
          </a:xfrm>
          <a:prstGeom prst="roundRect">
            <a:avLst>
              <a:gd name="adj" fmla="val 5956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http://www.pmar.eu/wp-content/uploads/2009/06/linux-logo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03918">
            <a:off x="6955891" y="632441"/>
            <a:ext cx="1462474" cy="1447800"/>
          </a:xfrm>
          <a:prstGeom prst="roundRect">
            <a:avLst>
              <a:gd name="adj" fmla="val 4983"/>
            </a:avLst>
          </a:prstGeom>
          <a:ln>
            <a:solidFill>
              <a:schemeClr val="accent6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8" descr="http://knowfree.net/wp-content/uploads/2007/04/sol10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32045">
            <a:off x="3128914" y="3710629"/>
            <a:ext cx="1104256" cy="576810"/>
          </a:xfrm>
          <a:prstGeom prst="roundRect">
            <a:avLst>
              <a:gd name="adj" fmla="val 4983"/>
            </a:avLst>
          </a:prstGeom>
          <a:ln>
            <a:solidFill>
              <a:schemeClr val="accent6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0" descr="http://t0.gstatic.com/images?q=tbn:724gHwvxFDnRuM:http://www.techgadgets.in/images/google-android-logo.jpg&amp;t=1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859146">
            <a:off x="2649591" y="1093099"/>
            <a:ext cx="1589609" cy="772568"/>
          </a:xfrm>
          <a:prstGeom prst="roundRect">
            <a:avLst>
              <a:gd name="adj" fmla="val 4983"/>
            </a:avLst>
          </a:prstGeom>
          <a:ln>
            <a:solidFill>
              <a:schemeClr val="accent6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2" descr="http://hotline.ccsinsight.com/_images-article/symbian_logo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21006843">
            <a:off x="6953016" y="3694942"/>
            <a:ext cx="1620520" cy="505086"/>
          </a:xfrm>
          <a:prstGeom prst="roundRect">
            <a:avLst>
              <a:gd name="adj" fmla="val 4983"/>
            </a:avLst>
          </a:prstGeom>
          <a:ln>
            <a:solidFill>
              <a:schemeClr val="accent6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14" descr="http://www.webdesignermag.co.uk/wp-content/uploads/2010/06/iphone4logo.png"/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601" y="1356341"/>
            <a:ext cx="1251598" cy="1143618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6" descr="http://sdu.ictp.it/os/img/ubuntu_logo.jpg"/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06946">
            <a:off x="4715196" y="3770197"/>
            <a:ext cx="1680586" cy="504176"/>
          </a:xfrm>
          <a:prstGeom prst="roundRect">
            <a:avLst>
              <a:gd name="adj" fmla="val 4983"/>
            </a:avLst>
          </a:prstGeom>
          <a:ln>
            <a:solidFill>
              <a:schemeClr val="accent6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0" descr="http://images.fixya.com/F/fedora/177x150/a2111005.jpg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21024750">
            <a:off x="4980513" y="1166954"/>
            <a:ext cx="1685925" cy="624859"/>
          </a:xfrm>
          <a:prstGeom prst="roundRect">
            <a:avLst>
              <a:gd name="adj" fmla="val 4983"/>
            </a:avLst>
          </a:prstGeom>
          <a:ln>
            <a:solidFill>
              <a:schemeClr val="accent6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2" descr="http://cdn.erictric.com/wp-content/uploads/2010/06/iOS-4-Logo.jpg"/>
          <p:cNvPicPr>
            <a:picLocks noChangeAspect="1" noChangeArrowheads="1"/>
          </p:cNvPicPr>
          <p:nvPr/>
        </p:nvPicPr>
        <p:blipFill rotWithShape="1">
          <a:blip r:embed="rId10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20668474">
            <a:off x="1086765" y="2366439"/>
            <a:ext cx="818928" cy="349742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8" descr="http://static.arstechnica.net/windows_embedded_small.png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280204">
            <a:off x="3709924" y="648542"/>
            <a:ext cx="1827391" cy="635299"/>
          </a:xfrm>
          <a:prstGeom prst="roundRect">
            <a:avLst>
              <a:gd name="adj" fmla="val 4983"/>
            </a:avLst>
          </a:prstGeom>
          <a:ln>
            <a:solidFill>
              <a:schemeClr val="accent6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30" descr="http://www.dataracks.net/images/freebsdLogo-large.jp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81461">
            <a:off x="1767467" y="804767"/>
            <a:ext cx="743357" cy="874793"/>
          </a:xfrm>
          <a:prstGeom prst="roundRect">
            <a:avLst>
              <a:gd name="adj" fmla="val 6861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32" descr="http://www.hjackson.org/blog/debian-logo.png"/>
          <p:cNvPicPr>
            <a:picLocks noChangeAspect="1" noChangeArrowheads="1"/>
          </p:cNvPicPr>
          <p:nvPr/>
        </p:nvPicPr>
        <p:blipFill rotWithShape="1">
          <a:blip r:embed="rId1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21443247">
            <a:off x="7721198" y="2308693"/>
            <a:ext cx="1019003" cy="1023553"/>
          </a:xfrm>
          <a:prstGeom prst="roundRect">
            <a:avLst>
              <a:gd name="adj" fmla="val 4983"/>
            </a:avLst>
          </a:prstGeom>
          <a:solidFill>
            <a:srgbClr val="FFFFFF"/>
          </a:solidFill>
          <a:ln>
            <a:solidFill>
              <a:schemeClr val="accent6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8" name="Picture 34" descr="http://www.mobiletopsoft.com/images/news/blackberry_logo.gif"/>
          <p:cNvPicPr>
            <a:picLocks noChangeAspect="1" noChangeArrowheads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88" b="24613"/>
          <a:stretch/>
        </p:blipFill>
        <p:spPr bwMode="auto">
          <a:xfrm rot="21334579">
            <a:off x="478854" y="2902234"/>
            <a:ext cx="1000152" cy="600091"/>
          </a:xfrm>
          <a:prstGeom prst="roundRect">
            <a:avLst>
              <a:gd name="adj" fmla="val 4983"/>
            </a:avLst>
          </a:prstGeom>
          <a:solidFill>
            <a:srgbClr val="FFFFFF"/>
          </a:solidFill>
          <a:ln>
            <a:solidFill>
              <a:schemeClr val="accent6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/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65810">
            <a:off x="2110328" y="3776129"/>
            <a:ext cx="891659" cy="63660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6" descr="http://www.bbin.in/en/wp-content/uploads/2010/08/800px-QNX_logo.svg_-300x127.png"/>
          <p:cNvPicPr>
            <a:picLocks noChangeAspect="1" noChangeArrowheads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472" t="-13453" r="-7472" b="-13453"/>
          <a:stretch/>
        </p:blipFill>
        <p:spPr bwMode="auto">
          <a:xfrm rot="340637">
            <a:off x="614785" y="3674238"/>
            <a:ext cx="1329174" cy="621238"/>
          </a:xfrm>
          <a:prstGeom prst="roundRect">
            <a:avLst>
              <a:gd name="adj" fmla="val 4983"/>
            </a:avLst>
          </a:prstGeom>
          <a:solidFill>
            <a:srgbClr val="FFFFFF"/>
          </a:solidFill>
          <a:ln>
            <a:solidFill>
              <a:schemeClr val="accent6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80795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r>
              <a:rPr lang="bg-BG" dirty="0" smtClean="0"/>
              <a:t>Кое от изброените не е файлова система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FAT</a:t>
            </a:r>
            <a:r>
              <a:rPr lang="bg-BG" dirty="0" smtClean="0"/>
              <a:t>4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FAT8</a:t>
            </a:r>
            <a:endParaRPr lang="en-US" dirty="0"/>
          </a:p>
          <a:p>
            <a:pPr marL="871538" lvl="1" indent="-514350">
              <a:buFont typeface="+mj-lt"/>
              <a:buAutoNum type="alphaLcParenR"/>
            </a:pPr>
            <a:r>
              <a:rPr lang="en-US" dirty="0"/>
              <a:t>FAT12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/>
              <a:t>FAT16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FAT32</a:t>
            </a:r>
            <a:endParaRPr lang="bg-BG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NTFS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Ext4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Reiser4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33400" y="1524000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2684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638800"/>
          </a:xfrm>
        </p:spPr>
        <p:txBody>
          <a:bodyPr/>
          <a:lstStyle/>
          <a:p>
            <a:r>
              <a:rPr lang="en-US" dirty="0" smtClean="0"/>
              <a:t>FAT4 – </a:t>
            </a:r>
            <a:r>
              <a:rPr lang="bg-BG" dirty="0"/>
              <a:t>е протеин </a:t>
            </a:r>
            <a:r>
              <a:rPr lang="bg-BG" dirty="0" smtClean="0"/>
              <a:t>(виж </a:t>
            </a:r>
            <a:r>
              <a:rPr lang="bg-BG" dirty="0" smtClean="0">
                <a:hlinkClick r:id="rId2"/>
              </a:rPr>
              <a:t>тук</a:t>
            </a:r>
            <a:r>
              <a:rPr lang="bg-BG" dirty="0" smtClean="0"/>
              <a:t>)</a:t>
            </a:r>
          </a:p>
          <a:p>
            <a:r>
              <a:rPr lang="en-US" dirty="0" smtClean="0"/>
              <a:t>Reiser4</a:t>
            </a:r>
            <a:r>
              <a:rPr lang="bg-BG" dirty="0" smtClean="0"/>
              <a:t> – файлова система използвана в </a:t>
            </a:r>
            <a:r>
              <a:rPr lang="bg-BG" dirty="0" err="1" smtClean="0"/>
              <a:t>линукс</a:t>
            </a:r>
            <a:r>
              <a:rPr lang="bg-BG" dirty="0" smtClean="0"/>
              <a:t> (представена 2004)</a:t>
            </a:r>
          </a:p>
          <a:p>
            <a:r>
              <a:rPr lang="en-US" dirty="0" smtClean="0"/>
              <a:t>Ext4 – </a:t>
            </a:r>
            <a:r>
              <a:rPr lang="bg-BG" dirty="0" smtClean="0"/>
              <a:t>файлова система използвана в </a:t>
            </a:r>
            <a:r>
              <a:rPr lang="bg-BG" dirty="0" err="1" smtClean="0"/>
              <a:t>линукс</a:t>
            </a:r>
            <a:endParaRPr lang="bg-BG" dirty="0" smtClean="0"/>
          </a:p>
          <a:p>
            <a:r>
              <a:rPr lang="bg-BG" dirty="0" smtClean="0"/>
              <a:t>Останалите файлови системи са добре познати</a:t>
            </a:r>
            <a:endParaRPr lang="en-US" dirty="0" smtClean="0"/>
          </a:p>
          <a:p>
            <a:r>
              <a:rPr lang="bg-BG" dirty="0" smtClean="0"/>
              <a:t>Информация:</a:t>
            </a:r>
          </a:p>
          <a:p>
            <a:pPr lvl="1"/>
            <a:r>
              <a:rPr lang="en-US" sz="2400" dirty="0">
                <a:hlinkClick r:id="rId3"/>
              </a:rPr>
              <a:t>http://en.wikipedia.org/wiki/List_of_file_systems</a:t>
            </a:r>
            <a:endParaRPr lang="en-US" sz="2400" dirty="0" smtClean="0"/>
          </a:p>
          <a:p>
            <a:pPr lvl="1"/>
            <a:r>
              <a:rPr lang="en-US" sz="2400" dirty="0">
                <a:effectLst/>
                <a:hlinkClick r:id="rId4"/>
              </a:rPr>
              <a:t>http://en.wikipedia.org/wiki/Reiser4</a:t>
            </a:r>
            <a:endParaRPr lang="bg-BG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2871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3600" dirty="0"/>
              <a:t>Въпрос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685800"/>
            <a:ext cx="8686800" cy="57150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bg-BG" dirty="0" smtClean="0"/>
              <a:t>Каква е ролята на </a:t>
            </a:r>
            <a:r>
              <a:rPr lang="en-US" dirty="0" smtClean="0"/>
              <a:t>volume boot-sector code </a:t>
            </a:r>
            <a:r>
              <a:rPr lang="bg-BG" dirty="0" smtClean="0"/>
              <a:t>при инсталация на </a:t>
            </a:r>
            <a:r>
              <a:rPr lang="en-US" dirty="0" smtClean="0"/>
              <a:t>Windows OS</a:t>
            </a:r>
            <a:r>
              <a:rPr lang="bg-BG" dirty="0" smtClean="0"/>
              <a:t>?</a:t>
            </a:r>
            <a:endParaRPr lang="en-US" dirty="0" smtClean="0"/>
          </a:p>
          <a:p>
            <a:pPr marL="871538" lvl="1" indent="-514350">
              <a:lnSpc>
                <a:spcPct val="100000"/>
              </a:lnSpc>
              <a:buFont typeface="+mj-lt"/>
              <a:buAutoNum type="alphaLcParenR"/>
            </a:pPr>
            <a:r>
              <a:rPr lang="bg-BG" dirty="0" smtClean="0">
                <a:latin typeface="+mj-lt"/>
                <a:cs typeface="Consolas" panose="020B0609020204030204" pitchFamily="49" charset="0"/>
              </a:rPr>
              <a:t>Да зареди нужните файлове за инсталация</a:t>
            </a:r>
          </a:p>
          <a:p>
            <a:pPr marL="871538" lvl="1" indent="-514350">
              <a:lnSpc>
                <a:spcPct val="100000"/>
              </a:lnSpc>
              <a:buFont typeface="+mj-lt"/>
              <a:buAutoNum type="alphaLcParenR"/>
            </a:pPr>
            <a:r>
              <a:rPr lang="bg-BG" dirty="0" smtClean="0">
                <a:latin typeface="+mj-lt"/>
                <a:cs typeface="Consolas" panose="020B0609020204030204" pitchFamily="49" charset="0"/>
              </a:rPr>
              <a:t>Да подготви компютъра за инсталация на </a:t>
            </a:r>
            <a:r>
              <a:rPr lang="en-US" dirty="0" smtClean="0">
                <a:latin typeface="+mj-lt"/>
                <a:cs typeface="Consolas" panose="020B0609020204030204" pitchFamily="49" charset="0"/>
              </a:rPr>
              <a:t>Windows</a:t>
            </a:r>
          </a:p>
          <a:p>
            <a:pPr marL="871538" lvl="1" indent="-514350">
              <a:lnSpc>
                <a:spcPct val="100000"/>
              </a:lnSpc>
              <a:buFont typeface="+mj-lt"/>
              <a:buAutoNum type="alphaLcParenR"/>
            </a:pPr>
            <a:r>
              <a:rPr lang="bg-BG" dirty="0" smtClean="0">
                <a:latin typeface="+mj-lt"/>
                <a:cs typeface="Consolas" panose="020B0609020204030204" pitchFamily="49" charset="0"/>
              </a:rPr>
              <a:t>Да зареди </a:t>
            </a:r>
            <a:r>
              <a:rPr lang="en-US" dirty="0" err="1" smtClean="0">
                <a:latin typeface="+mj-lt"/>
                <a:cs typeface="Consolas" panose="020B0609020204030204" pitchFamily="49" charset="0"/>
              </a:rPr>
              <a:t>Bootmgr</a:t>
            </a:r>
            <a:r>
              <a:rPr lang="en-US" dirty="0" smtClean="0">
                <a:latin typeface="+mj-lt"/>
                <a:cs typeface="Consolas" panose="020B0609020204030204" pitchFamily="49" charset="0"/>
              </a:rPr>
              <a:t> </a:t>
            </a:r>
            <a:r>
              <a:rPr lang="bg-BG" dirty="0" smtClean="0">
                <a:latin typeface="+mj-lt"/>
                <a:cs typeface="Consolas" panose="020B0609020204030204" pitchFamily="49" charset="0"/>
              </a:rPr>
              <a:t>файла</a:t>
            </a:r>
            <a:r>
              <a:rPr lang="en-US" dirty="0" smtClean="0">
                <a:latin typeface="+mj-lt"/>
                <a:cs typeface="Consolas" panose="020B0609020204030204" pitchFamily="49" charset="0"/>
              </a:rPr>
              <a:t> </a:t>
            </a:r>
            <a:r>
              <a:rPr lang="bg-BG" dirty="0" smtClean="0">
                <a:latin typeface="+mj-lt"/>
                <a:cs typeface="Consolas" panose="020B0609020204030204" pitchFamily="49" charset="0"/>
              </a:rPr>
              <a:t>от </a:t>
            </a:r>
            <a:r>
              <a:rPr lang="en-US" dirty="0" smtClean="0">
                <a:latin typeface="+mj-lt"/>
                <a:cs typeface="Consolas" panose="020B0609020204030204" pitchFamily="49" charset="0"/>
              </a:rPr>
              <a:t>root </a:t>
            </a:r>
            <a:r>
              <a:rPr lang="bg-BG" dirty="0" smtClean="0">
                <a:latin typeface="+mj-lt"/>
                <a:cs typeface="Consolas" panose="020B0609020204030204" pitchFamily="49" charset="0"/>
              </a:rPr>
              <a:t>директорията</a:t>
            </a:r>
          </a:p>
          <a:p>
            <a:pPr marL="871538" lvl="1" indent="-514350">
              <a:lnSpc>
                <a:spcPct val="100000"/>
              </a:lnSpc>
              <a:buFont typeface="+mj-lt"/>
              <a:buAutoNum type="alphaLcParenR"/>
            </a:pPr>
            <a:r>
              <a:rPr lang="bg-BG" dirty="0" smtClean="0">
                <a:latin typeface="+mj-lt"/>
                <a:cs typeface="Consolas" panose="020B0609020204030204" pitchFamily="49" charset="0"/>
              </a:rPr>
              <a:t>Да провери дали хардуера е способен да поддържа операционната система</a:t>
            </a:r>
          </a:p>
          <a:p>
            <a:pPr marL="871538" lvl="1" indent="-514350">
              <a:lnSpc>
                <a:spcPct val="100000"/>
              </a:lnSpc>
              <a:buFont typeface="+mj-lt"/>
              <a:buAutoNum type="alphaLcParenR"/>
            </a:pPr>
            <a:r>
              <a:rPr lang="bg-BG" dirty="0" smtClean="0">
                <a:latin typeface="+mj-lt"/>
                <a:cs typeface="Consolas" panose="020B0609020204030204" pitchFamily="49" charset="0"/>
              </a:rPr>
              <a:t>Нито едно от изброените</a:t>
            </a:r>
          </a:p>
          <a:p>
            <a:pPr marL="871538" lvl="1" indent="-514350">
              <a:lnSpc>
                <a:spcPct val="100000"/>
              </a:lnSpc>
              <a:buFont typeface="+mj-lt"/>
              <a:buAutoNum type="alphaLcParenR"/>
            </a:pPr>
            <a:r>
              <a:rPr lang="bg-BG" dirty="0" smtClean="0">
                <a:latin typeface="+mj-lt"/>
                <a:cs typeface="Consolas" panose="020B0609020204030204" pitchFamily="49" charset="0"/>
              </a:rPr>
              <a:t>Всички изброени</a:t>
            </a:r>
            <a:endParaRPr lang="en-US" dirty="0" smtClean="0">
              <a:latin typeface="+mj-lt"/>
              <a:cs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33400" y="3543300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1882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3600" dirty="0"/>
              <a:t>Отговор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066800"/>
            <a:ext cx="8915400" cy="5791200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bg-BG" sz="2800" dirty="0" smtClean="0"/>
              <a:t>Главната роля на </a:t>
            </a:r>
            <a:r>
              <a:rPr lang="en-US" sz="2800" dirty="0" smtClean="0"/>
              <a:t>volume </a:t>
            </a:r>
            <a:r>
              <a:rPr lang="en-US" sz="2800" dirty="0"/>
              <a:t>boot-sector </a:t>
            </a:r>
            <a:r>
              <a:rPr lang="en-US" sz="2800" dirty="0" smtClean="0"/>
              <a:t>code</a:t>
            </a:r>
            <a:r>
              <a:rPr lang="bg-BG" sz="2800" dirty="0" smtClean="0"/>
              <a:t> е да прочете и зареди </a:t>
            </a:r>
            <a:r>
              <a:rPr lang="en-US" sz="2800" dirty="0" err="1" smtClean="0"/>
              <a:t>Bootmgr</a:t>
            </a:r>
            <a:r>
              <a:rPr lang="en-US" sz="2800" dirty="0" smtClean="0"/>
              <a:t> </a:t>
            </a:r>
            <a:r>
              <a:rPr lang="bg-BG" sz="2800" dirty="0" smtClean="0"/>
              <a:t>файла от </a:t>
            </a:r>
            <a:r>
              <a:rPr lang="en-US" sz="2800" dirty="0" smtClean="0"/>
              <a:t>root </a:t>
            </a:r>
            <a:r>
              <a:rPr lang="bg-BG" sz="2800" dirty="0" smtClean="0"/>
              <a:t>директорията на съответния </a:t>
            </a:r>
            <a:r>
              <a:rPr lang="en-US" sz="2800" dirty="0" smtClean="0"/>
              <a:t>Volume</a:t>
            </a:r>
          </a:p>
          <a:p>
            <a:pPr lvl="1">
              <a:spcBef>
                <a:spcPts val="0"/>
              </a:spcBef>
            </a:pPr>
            <a:r>
              <a:rPr lang="bg-BG" sz="2600" dirty="0" smtClean="0"/>
              <a:t>Ако </a:t>
            </a:r>
            <a:r>
              <a:rPr lang="en-US" sz="2600" dirty="0" err="1" smtClean="0"/>
              <a:t>Bootmgr</a:t>
            </a:r>
            <a:r>
              <a:rPr lang="en-US" sz="2600" dirty="0" smtClean="0"/>
              <a:t> </a:t>
            </a:r>
            <a:r>
              <a:rPr lang="bg-BG" sz="2600" dirty="0" smtClean="0"/>
              <a:t>не може да бъде намерен се появява съобщение за грешка "</a:t>
            </a:r>
            <a:r>
              <a:rPr lang="en-US" sz="2600" dirty="0" smtClean="0"/>
              <a:t>BOOTMGR is missing"</a:t>
            </a:r>
          </a:p>
          <a:p>
            <a:pPr>
              <a:spcBef>
                <a:spcPts val="0"/>
              </a:spcBef>
            </a:pPr>
            <a:r>
              <a:rPr lang="bg-BG" sz="2800" dirty="0" smtClean="0"/>
              <a:t>Информация:</a:t>
            </a:r>
          </a:p>
          <a:p>
            <a:pPr lvl="1">
              <a:spcBef>
                <a:spcPts val="0"/>
              </a:spcBef>
            </a:pPr>
            <a:r>
              <a:rPr lang="en-US" sz="2400" dirty="0">
                <a:hlinkClick r:id="rId2"/>
              </a:rPr>
              <a:t>http://downloads.academy.telerik.com/svn/os-windows-linux/Lectures/OS/5.%</a:t>
            </a:r>
            <a:r>
              <a:rPr lang="en-US" sz="2400" dirty="0" smtClean="0">
                <a:hlinkClick r:id="rId2"/>
              </a:rPr>
              <a:t>20Windows%20OS%20Boot%20Process.pptx</a:t>
            </a:r>
            <a:r>
              <a:rPr lang="bg-BG" sz="2400" dirty="0" smtClean="0"/>
              <a:t> </a:t>
            </a:r>
          </a:p>
          <a:p>
            <a:pPr lvl="1">
              <a:spcBef>
                <a:spcPts val="0"/>
              </a:spcBef>
            </a:pPr>
            <a:r>
              <a:rPr lang="en-US" sz="2400" dirty="0">
                <a:hlinkClick r:id="rId3"/>
              </a:rPr>
              <a:t>http://</a:t>
            </a:r>
            <a:r>
              <a:rPr lang="en-US" sz="2400" dirty="0" smtClean="0">
                <a:hlinkClick r:id="rId3"/>
              </a:rPr>
              <a:t>de.wikipedia.org/wiki/Bootmgr</a:t>
            </a:r>
            <a:endParaRPr lang="bg-BG" sz="2400" dirty="0" smtClean="0"/>
          </a:p>
          <a:p>
            <a:pPr lvl="1">
              <a:spcBef>
                <a:spcPts val="0"/>
              </a:spcBef>
            </a:pPr>
            <a:r>
              <a:rPr lang="en-US" sz="2400" dirty="0">
                <a:hlinkClick r:id="rId4"/>
              </a:rPr>
              <a:t>http://telerikacademy.com/Courses/Courses/Details/35</a:t>
            </a:r>
            <a:endParaRPr lang="bg-BG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8147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3600" dirty="0"/>
              <a:t>Въпрос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"Longhorn" </a:t>
            </a:r>
            <a:r>
              <a:rPr lang="bg-BG" dirty="0" smtClean="0"/>
              <a:t>е кодовото име на</a:t>
            </a:r>
            <a:r>
              <a:rPr lang="en-US" dirty="0" smtClean="0"/>
              <a:t>:</a:t>
            </a:r>
            <a:r>
              <a:rPr lang="bg-BG" dirty="0" smtClean="0"/>
              <a:t> </a:t>
            </a:r>
            <a:endParaRPr lang="bg-BG" dirty="0"/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Windows XP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Windows Vista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Windows 7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Windows 8</a:t>
            </a:r>
          </a:p>
          <a:p>
            <a:pPr marL="871538" lvl="1" indent="-514350">
              <a:buFont typeface="+mj-lt"/>
              <a:buAutoNum type="alphaLcParenR"/>
            </a:pPr>
            <a:endParaRPr lang="bg-BG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08000" y="2197100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8655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3600" dirty="0"/>
              <a:t>Отговор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762000"/>
            <a:ext cx="8686800" cy="5943600"/>
          </a:xfrm>
        </p:spPr>
        <p:txBody>
          <a:bodyPr/>
          <a:lstStyle/>
          <a:p>
            <a:r>
              <a:rPr lang="en-US" dirty="0" smtClean="0"/>
              <a:t>Windows Vista – </a:t>
            </a:r>
            <a:r>
              <a:rPr lang="bg-BG" dirty="0" smtClean="0"/>
              <a:t>кодово име </a:t>
            </a:r>
            <a:r>
              <a:rPr lang="en-US" dirty="0" smtClean="0"/>
              <a:t>Longhorn</a:t>
            </a:r>
          </a:p>
          <a:p>
            <a:pPr lvl="1"/>
            <a:r>
              <a:rPr lang="bg-BG" dirty="0" smtClean="0"/>
              <a:t>Разработката започва през 2001, малко преди </a:t>
            </a:r>
            <a:r>
              <a:rPr lang="en-US" dirty="0" smtClean="0"/>
              <a:t>release </a:t>
            </a:r>
            <a:r>
              <a:rPr lang="bg-BG" dirty="0" smtClean="0"/>
              <a:t>на </a:t>
            </a:r>
            <a:r>
              <a:rPr lang="en-US" dirty="0" smtClean="0"/>
              <a:t>Whistler (Windows XP)</a:t>
            </a:r>
            <a:endParaRPr lang="bg-BG" dirty="0" smtClean="0"/>
          </a:p>
          <a:p>
            <a:pPr lvl="1"/>
            <a:r>
              <a:rPr lang="bg-BG" dirty="0" smtClean="0"/>
              <a:t>Предвидена за </a:t>
            </a:r>
            <a:r>
              <a:rPr lang="en-US" dirty="0" smtClean="0"/>
              <a:t>release </a:t>
            </a:r>
            <a:r>
              <a:rPr lang="bg-BG" dirty="0" smtClean="0"/>
              <a:t>след </a:t>
            </a:r>
            <a:r>
              <a:rPr lang="en-US" dirty="0" smtClean="0"/>
              <a:t>XP </a:t>
            </a:r>
            <a:r>
              <a:rPr lang="bg-BG" dirty="0" smtClean="0"/>
              <a:t>и преди 7</a:t>
            </a:r>
            <a:endParaRPr lang="en-US" dirty="0" smtClean="0"/>
          </a:p>
          <a:p>
            <a:pPr lvl="2"/>
            <a:r>
              <a:rPr lang="bg-BG" dirty="0" smtClean="0"/>
              <a:t>Края на 2003</a:t>
            </a:r>
          </a:p>
          <a:p>
            <a:pPr lvl="2"/>
            <a:r>
              <a:rPr lang="bg-BG" dirty="0" smtClean="0"/>
              <a:t>Името е от бар </a:t>
            </a:r>
            <a:r>
              <a:rPr lang="en-US" dirty="0" smtClean="0"/>
              <a:t>Longhorn </a:t>
            </a:r>
            <a:r>
              <a:rPr lang="bg-BG" dirty="0" smtClean="0"/>
              <a:t>между </a:t>
            </a:r>
            <a:r>
              <a:rPr lang="bg-BG" dirty="0" err="1" smtClean="0"/>
              <a:t>ски-резортите</a:t>
            </a:r>
            <a:r>
              <a:rPr lang="bg-BG" dirty="0" smtClean="0"/>
              <a:t> </a:t>
            </a:r>
            <a:r>
              <a:rPr lang="en-US" dirty="0" smtClean="0"/>
              <a:t>Whistler </a:t>
            </a:r>
            <a:r>
              <a:rPr lang="bg-BG" dirty="0" smtClean="0"/>
              <a:t>и </a:t>
            </a:r>
            <a:r>
              <a:rPr lang="en-US" dirty="0" smtClean="0"/>
              <a:t>Blackcomb</a:t>
            </a:r>
            <a:endParaRPr lang="bg-BG" dirty="0" smtClean="0"/>
          </a:p>
          <a:p>
            <a:pPr lvl="1"/>
            <a:r>
              <a:rPr lang="bg-BG" dirty="0" smtClean="0"/>
              <a:t>Приема много от </a:t>
            </a:r>
            <a:r>
              <a:rPr lang="bg-BG" dirty="0" err="1" smtClean="0"/>
              <a:t>нововъвед</a:t>
            </a:r>
            <a:r>
              <a:rPr lang="en-US" dirty="0" smtClean="0"/>
              <a:t>e</a:t>
            </a:r>
            <a:r>
              <a:rPr lang="bg-BG" dirty="0" err="1" smtClean="0"/>
              <a:t>нията</a:t>
            </a:r>
            <a:r>
              <a:rPr lang="bg-BG" dirty="0" smtClean="0"/>
              <a:t> предвидени за </a:t>
            </a:r>
            <a:r>
              <a:rPr lang="en-US" dirty="0" smtClean="0"/>
              <a:t>Blackcomb (Windows 7)</a:t>
            </a:r>
          </a:p>
          <a:p>
            <a:pPr lvl="2"/>
            <a:r>
              <a:rPr lang="bg-BG" dirty="0" smtClean="0"/>
              <a:t>В крайна сметка излиза в края на 2006</a:t>
            </a:r>
          </a:p>
          <a:p>
            <a:pPr lvl="1"/>
            <a:endParaRPr lang="en-US" dirty="0" smtClean="0"/>
          </a:p>
          <a:p>
            <a:pPr>
              <a:spcBef>
                <a:spcPts val="3000"/>
              </a:spcBef>
              <a:spcAft>
                <a:spcPts val="300"/>
              </a:spcAft>
            </a:pPr>
            <a:endParaRPr lang="en-US" dirty="0" smtClean="0"/>
          </a:p>
          <a:p>
            <a:pPr>
              <a:spcBef>
                <a:spcPts val="3000"/>
              </a:spcBef>
              <a:spcAft>
                <a:spcPts val="300"/>
              </a:spcAft>
            </a:pPr>
            <a:endParaRPr lang="en-US" dirty="0"/>
          </a:p>
          <a:p>
            <a:pPr>
              <a:spcBef>
                <a:spcPts val="3000"/>
              </a:spcBef>
              <a:spcAft>
                <a:spcPts val="300"/>
              </a:spcAft>
            </a:pPr>
            <a:r>
              <a:rPr lang="bg-BG" dirty="0" smtClean="0"/>
              <a:t>Информация:</a:t>
            </a:r>
            <a:endParaRPr lang="bg-BG" sz="2800" dirty="0">
              <a:hlinkClick r:id="rId2"/>
            </a:endParaRPr>
          </a:p>
          <a:p>
            <a:pPr lvl="1">
              <a:spcBef>
                <a:spcPts val="0"/>
              </a:spcBef>
            </a:pPr>
            <a:r>
              <a:rPr lang="en-US" sz="2800" dirty="0" smtClean="0"/>
              <a:t>…</a:t>
            </a:r>
            <a:endParaRPr lang="bg-BG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143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1" y="1219201"/>
            <a:ext cx="7169182" cy="24851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accent5">
                <a:lumMod val="50000"/>
              </a:schemeClr>
            </a:solidFill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609600" y="4191001"/>
            <a:ext cx="7924800" cy="685800"/>
          </a:xfrm>
        </p:spPr>
        <p:txBody>
          <a:bodyPr/>
          <a:lstStyle/>
          <a:p>
            <a:r>
              <a:rPr lang="bg-BG" dirty="0" smtClean="0"/>
              <a:t>Софтуерно инженерство</a:t>
            </a:r>
            <a:endParaRPr lang="en-US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>
          <a:xfrm>
            <a:off x="609600" y="5145880"/>
            <a:ext cx="7924800" cy="1026320"/>
          </a:xfrm>
        </p:spPr>
        <p:txBody>
          <a:bodyPr/>
          <a:lstStyle/>
          <a:p>
            <a:r>
              <a:rPr lang="bg-BG" dirty="0" smtClean="0"/>
              <a:t>Анализ, спецификация, проектиране, прототип, имплементация, тестване, поддръжка, 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665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r>
              <a:rPr lang="bg-BG" dirty="0" smtClean="0"/>
              <a:t>Коя от изброените дейности не е основна за </a:t>
            </a:r>
            <a:r>
              <a:rPr lang="en-US" dirty="0" smtClean="0"/>
              <a:t>SDLC</a:t>
            </a:r>
            <a:r>
              <a:rPr lang="bg-BG" dirty="0" smtClean="0"/>
              <a:t> (</a:t>
            </a:r>
            <a:r>
              <a:rPr lang="en-US" dirty="0"/>
              <a:t>software development life-cycle</a:t>
            </a:r>
            <a:r>
              <a:rPr lang="bg-BG" dirty="0" smtClean="0"/>
              <a:t>)</a:t>
            </a:r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Тестване</a:t>
            </a:r>
            <a:endParaRPr lang="bg-BG" dirty="0"/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Планиране</a:t>
            </a:r>
            <a:endParaRPr lang="bg-BG" dirty="0"/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Поддръжка</a:t>
            </a:r>
            <a:endParaRPr lang="bg-BG" dirty="0"/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Внедряване</a:t>
            </a:r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Имплементация</a:t>
            </a:r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Наемане на нови членове на екипа</a:t>
            </a:r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Документиране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457200" y="5181600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0970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638800"/>
          </a:xfrm>
        </p:spPr>
        <p:txBody>
          <a:bodyPr/>
          <a:lstStyle/>
          <a:p>
            <a:r>
              <a:rPr lang="en-US" dirty="0"/>
              <a:t>SDLC</a:t>
            </a:r>
            <a:r>
              <a:rPr lang="bg-BG" dirty="0"/>
              <a:t> (</a:t>
            </a:r>
            <a:r>
              <a:rPr lang="en-US" dirty="0"/>
              <a:t>software development life-cycle</a:t>
            </a:r>
            <a:r>
              <a:rPr lang="bg-BG" dirty="0"/>
              <a:t>) </a:t>
            </a:r>
            <a:r>
              <a:rPr lang="bg-BG" dirty="0" smtClean="0"/>
              <a:t> - процеси в </a:t>
            </a:r>
            <a:r>
              <a:rPr lang="bg-BG" dirty="0"/>
              <a:t>развитието на софтуерния продукт. </a:t>
            </a:r>
          </a:p>
          <a:p>
            <a:pPr lvl="1"/>
            <a:r>
              <a:rPr lang="bg-BG" dirty="0" smtClean="0"/>
              <a:t>Наемане </a:t>
            </a:r>
            <a:r>
              <a:rPr lang="bg-BG" dirty="0"/>
              <a:t>на нови членове на </a:t>
            </a:r>
            <a:r>
              <a:rPr lang="bg-BG" dirty="0" smtClean="0"/>
              <a:t>екипа зависи от други фактори</a:t>
            </a:r>
          </a:p>
          <a:p>
            <a:r>
              <a:rPr lang="bg-BG" dirty="0" smtClean="0"/>
              <a:t>Информация:</a:t>
            </a:r>
            <a:endParaRPr lang="en-US" dirty="0" smtClean="0"/>
          </a:p>
          <a:p>
            <a:pPr lvl="1"/>
            <a:r>
              <a:rPr lang="en-US" sz="2800" dirty="0">
                <a:effectLst/>
                <a:hlinkClick r:id="rId2"/>
              </a:rPr>
              <a:t>http://en.wikipedia.org/wiki/Software_development_process</a:t>
            </a:r>
            <a:endParaRPr lang="bg-BG" sz="28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4570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638800"/>
          </a:xfrm>
        </p:spPr>
        <p:txBody>
          <a:bodyPr/>
          <a:lstStyle/>
          <a:p>
            <a:r>
              <a:rPr lang="en-US" dirty="0"/>
              <a:t>Blu-ray </a:t>
            </a:r>
            <a:r>
              <a:rPr lang="en-US" dirty="0" smtClean="0"/>
              <a:t>Disc</a:t>
            </a:r>
            <a:endParaRPr lang="bg-BG" dirty="0" smtClean="0"/>
          </a:p>
          <a:p>
            <a:pPr lvl="1"/>
            <a:r>
              <a:rPr lang="en-US" dirty="0"/>
              <a:t>Blu-ray Disc (BD) </a:t>
            </a:r>
            <a:r>
              <a:rPr lang="ru-RU" dirty="0"/>
              <a:t>са оптични дискове с висока плътност на записа, предназначени за съхраняване на цифрови данни, включително видео с висока разделителна способност</a:t>
            </a:r>
            <a:endParaRPr lang="bg-BG" dirty="0" smtClean="0"/>
          </a:p>
          <a:p>
            <a:pPr lvl="1"/>
            <a:r>
              <a:rPr lang="en-US" dirty="0" smtClean="0"/>
              <a:t>Single-layer: 25GB</a:t>
            </a:r>
          </a:p>
          <a:p>
            <a:pPr lvl="1"/>
            <a:r>
              <a:rPr lang="en-US" dirty="0" smtClean="0"/>
              <a:t>Dual-layer: 50GB</a:t>
            </a:r>
            <a:endParaRPr lang="bg-BG" dirty="0"/>
          </a:p>
          <a:p>
            <a:r>
              <a:rPr lang="bg-BG" dirty="0" smtClean="0"/>
              <a:t>Информация:</a:t>
            </a:r>
            <a:endParaRPr lang="en-US" dirty="0" smtClean="0"/>
          </a:p>
          <a:p>
            <a:pPr lvl="1"/>
            <a:r>
              <a:rPr lang="en-US" sz="2800" dirty="0">
                <a:hlinkClick r:id="rId2"/>
              </a:rPr>
              <a:t>http://</a:t>
            </a:r>
            <a:r>
              <a:rPr lang="en-US" sz="2800" dirty="0" smtClean="0">
                <a:hlinkClick r:id="rId2"/>
              </a:rPr>
              <a:t>en.wikipedia.org/wiki/Blu-ray_Disc</a:t>
            </a:r>
            <a:endParaRPr lang="bg-BG" sz="28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3657600"/>
            <a:ext cx="3676650" cy="197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171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3600" dirty="0"/>
              <a:t>Въпрос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685800"/>
            <a:ext cx="8686800" cy="5791200"/>
          </a:xfrm>
        </p:spPr>
        <p:txBody>
          <a:bodyPr/>
          <a:lstStyle/>
          <a:p>
            <a:r>
              <a:rPr lang="bg-BG" dirty="0" smtClean="0"/>
              <a:t>Кое от следните не е вярно за </a:t>
            </a:r>
            <a:r>
              <a:rPr lang="en-US" dirty="0" smtClean="0"/>
              <a:t>UML?</a:t>
            </a:r>
          </a:p>
          <a:p>
            <a:pPr marL="801688" lvl="1" indent="-514350">
              <a:buFont typeface="+mj-lt"/>
              <a:buAutoNum type="alphaLcPeriod"/>
            </a:pPr>
            <a:r>
              <a:rPr lang="bg-BG" sz="3200" dirty="0">
                <a:solidFill>
                  <a:srgbClr val="EBFFD2"/>
                </a:solidFill>
              </a:rPr>
              <a:t>Използва се за моделиране на софтуерна архитектура</a:t>
            </a:r>
          </a:p>
          <a:p>
            <a:pPr marL="801688" lvl="1" indent="-514350">
              <a:buFont typeface="+mj-lt"/>
              <a:buAutoNum type="alphaLcPeriod"/>
            </a:pPr>
            <a:r>
              <a:rPr lang="bg-BG" sz="3200" dirty="0">
                <a:solidFill>
                  <a:srgbClr val="EBFFD2"/>
                </a:solidFill>
              </a:rPr>
              <a:t>Базиран е на </a:t>
            </a:r>
            <a:r>
              <a:rPr lang="en-US" sz="3200" dirty="0">
                <a:solidFill>
                  <a:srgbClr val="EBFFD2"/>
                </a:solidFill>
              </a:rPr>
              <a:t>XML </a:t>
            </a:r>
            <a:r>
              <a:rPr lang="bg-BG" sz="3200" dirty="0">
                <a:solidFill>
                  <a:srgbClr val="EBFFD2"/>
                </a:solidFill>
              </a:rPr>
              <a:t>и използва подобен синтаксис</a:t>
            </a:r>
          </a:p>
          <a:p>
            <a:pPr marL="801688" lvl="1" indent="-514350">
              <a:buFont typeface="+mj-lt"/>
              <a:buAutoNum type="alphaLcPeriod"/>
            </a:pPr>
            <a:r>
              <a:rPr lang="bg-BG" sz="3200" dirty="0">
                <a:solidFill>
                  <a:srgbClr val="EBFFD2"/>
                </a:solidFill>
              </a:rPr>
              <a:t>Рисува схеми за работата на приложение</a:t>
            </a:r>
          </a:p>
          <a:p>
            <a:pPr marL="801688" lvl="1" indent="-514350">
              <a:buFont typeface="+mj-lt"/>
              <a:buAutoNum type="alphaLcPeriod"/>
            </a:pPr>
            <a:r>
              <a:rPr lang="bg-BG" sz="3200" dirty="0">
                <a:solidFill>
                  <a:srgbClr val="EBFFD2"/>
                </a:solidFill>
              </a:rPr>
              <a:t>Определя </a:t>
            </a:r>
            <a:r>
              <a:rPr lang="en-US" sz="3200" dirty="0">
                <a:solidFill>
                  <a:srgbClr val="EBFFD2"/>
                </a:solidFill>
              </a:rPr>
              <a:t>workflow</a:t>
            </a:r>
            <a:r>
              <a:rPr lang="bg-BG" sz="3200" dirty="0">
                <a:solidFill>
                  <a:srgbClr val="EBFFD2"/>
                </a:solidFill>
              </a:rPr>
              <a:t> на приложение</a:t>
            </a:r>
          </a:p>
          <a:p>
            <a:pPr marL="801688" lvl="1" indent="-514350">
              <a:buFont typeface="+mj-lt"/>
              <a:buAutoNum type="alphaLcPeriod"/>
            </a:pPr>
            <a:r>
              <a:rPr lang="bg-BG" sz="3200" dirty="0" err="1">
                <a:solidFill>
                  <a:srgbClr val="EBFFD2"/>
                </a:solidFill>
              </a:rPr>
              <a:t>Иползва</a:t>
            </a:r>
            <a:r>
              <a:rPr lang="bg-BG" sz="3200" dirty="0">
                <a:solidFill>
                  <a:srgbClr val="EBFFD2"/>
                </a:solidFill>
              </a:rPr>
              <a:t> се за създаване на прототип на приложение</a:t>
            </a:r>
            <a:endParaRPr lang="en-US" sz="3200" dirty="0">
              <a:solidFill>
                <a:srgbClr val="EBFFD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445911" y="2506134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3615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3600" dirty="0"/>
              <a:t>Отговор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609600"/>
            <a:ext cx="8686800" cy="6096000"/>
          </a:xfrm>
        </p:spPr>
        <p:txBody>
          <a:bodyPr/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bg-BG" sz="2800" dirty="0" smtClean="0"/>
              <a:t>С </a:t>
            </a:r>
            <a:r>
              <a:rPr lang="en-US" sz="2800" dirty="0" smtClean="0"/>
              <a:t>UML </a:t>
            </a:r>
            <a:r>
              <a:rPr lang="bg-BG" sz="2800" dirty="0" smtClean="0"/>
              <a:t>се моделират софтуерни архитектури</a:t>
            </a:r>
          </a:p>
          <a:p>
            <a:pPr lvl="1">
              <a:spcBef>
                <a:spcPts val="300"/>
              </a:spcBef>
              <a:spcAft>
                <a:spcPts val="300"/>
              </a:spcAft>
            </a:pPr>
            <a:r>
              <a:rPr lang="bg-BG" sz="2600" dirty="0" smtClean="0"/>
              <a:t>Използва се, за да се направи правилно планиране и изграждане на софтуерна архитектура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2800" dirty="0" smtClean="0"/>
              <a:t>UML </a:t>
            </a:r>
            <a:r>
              <a:rPr lang="bg-BG" sz="2800" dirty="0" smtClean="0"/>
              <a:t>съдържа много различни видове диаграми, които описват една архитектура</a:t>
            </a:r>
          </a:p>
          <a:p>
            <a:pPr lvl="1">
              <a:spcBef>
                <a:spcPts val="300"/>
              </a:spcBef>
              <a:spcAft>
                <a:spcPts val="300"/>
              </a:spcAft>
            </a:pPr>
            <a:r>
              <a:rPr lang="en-US" sz="2600" dirty="0" smtClean="0"/>
              <a:t>Use case </a:t>
            </a:r>
            <a:r>
              <a:rPr lang="bg-BG" sz="2600" dirty="0" smtClean="0"/>
              <a:t>диаграми - показват работата на потребителя</a:t>
            </a:r>
          </a:p>
          <a:p>
            <a:pPr lvl="1">
              <a:spcBef>
                <a:spcPts val="300"/>
              </a:spcBef>
              <a:spcAft>
                <a:spcPts val="300"/>
              </a:spcAft>
            </a:pPr>
            <a:r>
              <a:rPr lang="en-US" sz="2600" dirty="0" smtClean="0"/>
              <a:t>Class </a:t>
            </a:r>
            <a:r>
              <a:rPr lang="bg-BG" sz="2600" dirty="0" smtClean="0"/>
              <a:t>диаграми - определят класовата йерархия на класовете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bg-BG" sz="2800" dirty="0" smtClean="0"/>
              <a:t>Информация:</a:t>
            </a:r>
          </a:p>
          <a:p>
            <a:pPr lvl="1">
              <a:spcBef>
                <a:spcPts val="300"/>
              </a:spcBef>
              <a:spcAft>
                <a:spcPts val="300"/>
              </a:spcAft>
            </a:pPr>
            <a:r>
              <a:rPr lang="en-US" sz="2400" dirty="0">
                <a:hlinkClick r:id="rId2"/>
              </a:rPr>
              <a:t>http://</a:t>
            </a:r>
            <a:r>
              <a:rPr lang="en-US" sz="2400" dirty="0" smtClean="0">
                <a:hlinkClick r:id="rId2"/>
              </a:rPr>
              <a:t>bg.wikipedia.org/wiki/UML</a:t>
            </a:r>
            <a:endParaRPr lang="en-US" sz="2400" dirty="0" smtClean="0"/>
          </a:p>
          <a:p>
            <a:pPr lvl="1">
              <a:spcBef>
                <a:spcPts val="300"/>
              </a:spcBef>
              <a:spcAft>
                <a:spcPts val="300"/>
              </a:spcAft>
            </a:pPr>
            <a:r>
              <a:rPr lang="en-US" sz="2400" dirty="0">
                <a:hlinkClick r:id="rId3"/>
              </a:rPr>
              <a:t>http://en.wikipedia.org/wiki/Unified_Modeling_Language</a:t>
            </a:r>
            <a:endParaRPr lang="en-US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3395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3600" dirty="0"/>
              <a:t>Въпрос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Кое от изброените НЕ е фаза при изпълнение на проект ?</a:t>
            </a:r>
          </a:p>
          <a:p>
            <a:pPr marL="871538" lvl="1" indent="-514350">
              <a:spcBef>
                <a:spcPts val="300"/>
              </a:spcBef>
              <a:spcAft>
                <a:spcPts val="300"/>
              </a:spcAft>
              <a:buFont typeface="+mj-lt"/>
              <a:buAutoNum type="alphaLcParenR"/>
            </a:pPr>
            <a:r>
              <a:rPr lang="bg-BG" dirty="0" smtClean="0"/>
              <a:t>Изготвяне на подробен план и поставяне на срокове </a:t>
            </a:r>
          </a:p>
          <a:p>
            <a:pPr marL="871538" lvl="1" indent="-514350">
              <a:spcBef>
                <a:spcPts val="300"/>
              </a:spcBef>
              <a:spcAft>
                <a:spcPts val="300"/>
              </a:spcAft>
              <a:buFont typeface="+mj-lt"/>
              <a:buAutoNum type="alphaLcParenR"/>
            </a:pPr>
            <a:r>
              <a:rPr lang="bg-BG" dirty="0" smtClean="0"/>
              <a:t>Търсене и подбор на ресурсни материали</a:t>
            </a:r>
          </a:p>
          <a:p>
            <a:pPr marL="871538" lvl="1" indent="-514350">
              <a:spcBef>
                <a:spcPts val="300"/>
              </a:spcBef>
              <a:spcAft>
                <a:spcPts val="300"/>
              </a:spcAft>
              <a:buFont typeface="+mj-lt"/>
              <a:buAutoNum type="alphaLcParenR"/>
            </a:pPr>
            <a:r>
              <a:rPr lang="bg-BG" dirty="0" smtClean="0"/>
              <a:t>Описание и анализ на резултатите</a:t>
            </a:r>
          </a:p>
          <a:p>
            <a:pPr marL="871538" lvl="1" indent="-514350">
              <a:spcBef>
                <a:spcPts val="300"/>
              </a:spcBef>
              <a:spcAft>
                <a:spcPts val="300"/>
              </a:spcAft>
              <a:buFont typeface="+mj-lt"/>
              <a:buAutoNum type="alphaLcParenR"/>
            </a:pPr>
            <a:r>
              <a:rPr lang="bg-BG" dirty="0" smtClean="0"/>
              <a:t>Привличане вниманието на клиента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20700" y="4203700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8655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3600" dirty="0"/>
              <a:t>Отговор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762000"/>
            <a:ext cx="8686800" cy="5943600"/>
          </a:xfrm>
        </p:spPr>
        <p:txBody>
          <a:bodyPr/>
          <a:lstStyle/>
          <a:p>
            <a:r>
              <a:rPr lang="bg-BG" dirty="0" smtClean="0"/>
              <a:t>Привличане на вниманието на клиента</a:t>
            </a:r>
            <a:endParaRPr lang="en-US" dirty="0" smtClean="0"/>
          </a:p>
          <a:p>
            <a:pPr lvl="1"/>
            <a:r>
              <a:rPr lang="bg-BG" dirty="0" smtClean="0"/>
              <a:t>Част от маркетинга</a:t>
            </a:r>
          </a:p>
          <a:p>
            <a:pPr lvl="1"/>
            <a:r>
              <a:rPr lang="bg-BG" dirty="0" smtClean="0"/>
              <a:t>Понякога е отговорност на т.нар. </a:t>
            </a:r>
            <a:r>
              <a:rPr lang="bg-BG" dirty="0" smtClean="0">
                <a:hlinkClick r:id="rId2"/>
              </a:rPr>
              <a:t>евангелисти</a:t>
            </a:r>
            <a:endParaRPr lang="bg-BG" dirty="0" smtClean="0"/>
          </a:p>
          <a:p>
            <a:pPr lvl="2"/>
            <a:r>
              <a:rPr lang="bg-BG" dirty="0" err="1" smtClean="0"/>
              <a:t>Презентатори</a:t>
            </a:r>
            <a:r>
              <a:rPr lang="bg-BG" dirty="0" smtClean="0"/>
              <a:t>, които умеят да боравят с продукта</a:t>
            </a:r>
          </a:p>
          <a:p>
            <a:pPr lvl="2"/>
            <a:r>
              <a:rPr lang="bg-BG" dirty="0" smtClean="0"/>
              <a:t>Често с умения на разработчици</a:t>
            </a:r>
            <a:endParaRPr lang="en-US" dirty="0" smtClean="0"/>
          </a:p>
          <a:p>
            <a:pPr>
              <a:spcBef>
                <a:spcPts val="3000"/>
              </a:spcBef>
              <a:spcAft>
                <a:spcPts val="300"/>
              </a:spcAft>
            </a:pPr>
            <a:endParaRPr lang="en-US" dirty="0"/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bg-BG" dirty="0"/>
              <a:t>Информация:</a:t>
            </a:r>
            <a:endParaRPr lang="en-US" dirty="0"/>
          </a:p>
          <a:p>
            <a:pPr lvl="1">
              <a:spcBef>
                <a:spcPts val="300"/>
              </a:spcBef>
              <a:spcAft>
                <a:spcPts val="300"/>
              </a:spcAft>
            </a:pPr>
            <a:r>
              <a:rPr lang="en-US" sz="2800" dirty="0">
                <a:hlinkClick r:id="rId3"/>
              </a:rPr>
              <a:t>http://</a:t>
            </a:r>
            <a:r>
              <a:rPr lang="en-US" sz="2800" dirty="0" smtClean="0">
                <a:hlinkClick r:id="rId3"/>
              </a:rPr>
              <a:t>en.wikipedia.org/wiki/Sales_process</a:t>
            </a:r>
            <a:r>
              <a:rPr lang="bg-BG" sz="2800" dirty="0" smtClean="0"/>
              <a:t> 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143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/>
          <p:cNvSpPr>
            <a:spLocks noGrp="1"/>
          </p:cNvSpPr>
          <p:nvPr>
            <p:ph type="ctrTitle"/>
          </p:nvPr>
        </p:nvSpPr>
        <p:spPr>
          <a:xfrm>
            <a:off x="609600" y="4800601"/>
            <a:ext cx="7924800" cy="685800"/>
          </a:xfrm>
        </p:spPr>
        <p:txBody>
          <a:bodyPr/>
          <a:lstStyle/>
          <a:p>
            <a:r>
              <a:rPr lang="bg-BG" dirty="0" smtClean="0"/>
              <a:t>Компресиране на данни</a:t>
            </a:r>
            <a:endParaRPr lang="en-US" dirty="0"/>
          </a:p>
        </p:txBody>
      </p:sp>
      <p:sp>
        <p:nvSpPr>
          <p:cNvPr id="32" name="Subtitle 2"/>
          <p:cNvSpPr>
            <a:spLocks noGrp="1"/>
          </p:cNvSpPr>
          <p:nvPr>
            <p:ph type="subTitle" idx="1"/>
          </p:nvPr>
        </p:nvSpPr>
        <p:spPr>
          <a:xfrm>
            <a:off x="609600" y="5603080"/>
            <a:ext cx="7924800" cy="569120"/>
          </a:xfrm>
        </p:spPr>
        <p:txBody>
          <a:bodyPr/>
          <a:lstStyle/>
          <a:p>
            <a:r>
              <a:rPr lang="bg-BG" dirty="0" smtClean="0"/>
              <a:t>Алгоритми за компресия, софтуер за архивиране</a:t>
            </a:r>
            <a:endParaRPr lang="en-US" dirty="0"/>
          </a:p>
        </p:txBody>
      </p:sp>
      <p:pic>
        <p:nvPicPr>
          <p:cNvPr id="33" name="Picture 2" descr="http://www.di.ens.fr/~cherniav/images/data.jp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155" y="1257299"/>
            <a:ext cx="3829050" cy="3009901"/>
          </a:xfrm>
          <a:prstGeom prst="roundRect">
            <a:avLst>
              <a:gd name="adj" fmla="val 3915"/>
            </a:avLst>
          </a:prstGeom>
          <a:noFill/>
          <a:ln>
            <a:noFill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ContrastingRightFacing">
              <a:rot lat="20885729" lon="20316383" rev="21463455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4" descr="http://web.mit.edu/newsoffice/images/article_images/20091217161424-4.jpg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7800" y="1143000"/>
            <a:ext cx="4165600" cy="3124200"/>
          </a:xfrm>
          <a:prstGeom prst="roundRect">
            <a:avLst>
              <a:gd name="adj" fmla="val 3659"/>
            </a:avLst>
          </a:prstGeom>
          <a:noFill/>
          <a:ln>
            <a:noFill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1" lon="1938000" rev="20712002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6" descr="http://t2.gstatic.com/images?q=tbn:NyRmokIuyyzZhM:http://portableapps.com/files/images/logos/7-zip.png&amp;t=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91018">
            <a:off x="1707953" y="846144"/>
            <a:ext cx="1041597" cy="593711"/>
          </a:xfrm>
          <a:prstGeom prst="roundRect">
            <a:avLst>
              <a:gd name="adj" fmla="val 10429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8" descr="http://t2.gstatic.com/images?q=tbn:rGUKQ6YrwerA5M:http://img.photobucket.com/albums/v63/umaranjum/Feburary/gzip3d.png&amp;t=1"/>
          <p:cNvPicPr>
            <a:picLocks noChangeAspect="1" noChangeArrowheads="1"/>
          </p:cNvPicPr>
          <p:nvPr/>
        </p:nvPicPr>
        <p:blipFill>
          <a:blip r:embed="rId7" cstate="screen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26303">
            <a:off x="3476297" y="3677088"/>
            <a:ext cx="1085019" cy="717293"/>
          </a:xfrm>
          <a:prstGeom prst="roundRect">
            <a:avLst>
              <a:gd name="adj" fmla="val 10429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10" descr="http://www.hbp.com/images/winzip_logo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421823">
            <a:off x="7315626" y="3625342"/>
            <a:ext cx="738721" cy="792446"/>
          </a:xfrm>
          <a:prstGeom prst="roundRect">
            <a:avLst>
              <a:gd name="adj" fmla="val 10429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12" descr="http://2.bp.blogspot.com/_QCueOts1jT0/Sfn0fQih-1I/AAAAAAAACXU/glsUpttVkdc/s400/winrar.jpg"/>
          <p:cNvPicPr>
            <a:picLocks noChangeAspect="1" noChangeArrowheads="1"/>
          </p:cNvPicPr>
          <p:nvPr/>
        </p:nvPicPr>
        <p:blipFill rotWithShape="1">
          <a:blip r:embed="rId10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366306">
            <a:off x="652481" y="3465239"/>
            <a:ext cx="1010375" cy="945507"/>
          </a:xfrm>
          <a:prstGeom prst="roundRect">
            <a:avLst>
              <a:gd name="adj" fmla="val 5210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14" descr="http://t0.gstatic.com/images?q=tbn:ANd9GcRYfS27MIn7aBAIBzHUSQNX0rqpZrAwzog5vjLw9st7CqFwD74&amp;t=1&amp;usg=__0MYBxnhHsso04yawZHG5FYwbhzs=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893829">
            <a:off x="7423546" y="827000"/>
            <a:ext cx="976846" cy="1355263"/>
          </a:xfrm>
          <a:prstGeom prst="roundRect">
            <a:avLst>
              <a:gd name="adj" fmla="val 10429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16" descr="http://1.bp.blogspot.com/_WDytkVEEwXI/TJd4ylKFF8I/AAAAAAAACAw/Qt7TMFxomhg/s1600/WinISO.jpg"/>
          <p:cNvPicPr>
            <a:picLocks noChangeAspect="1" noChangeArrowheads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59808">
            <a:off x="4205612" y="1249824"/>
            <a:ext cx="718392" cy="993954"/>
          </a:xfrm>
          <a:prstGeom prst="roundRect">
            <a:avLst>
              <a:gd name="adj" fmla="val 10429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0" descr="http://al-wed.com/prodownload/n915.png"/>
          <p:cNvPicPr>
            <a:picLocks noChangeAspect="1" noChangeArrowheads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8128">
            <a:off x="5308255" y="3625108"/>
            <a:ext cx="1228846" cy="688666"/>
          </a:xfrm>
          <a:prstGeom prst="roundRect">
            <a:avLst>
              <a:gd name="adj" fmla="val 10429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3665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3600" dirty="0"/>
              <a:t>Въпрос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Колко е размера на </a:t>
            </a:r>
            <a:r>
              <a:rPr lang="en-US" dirty="0" smtClean="0"/>
              <a:t>header</a:t>
            </a:r>
            <a:r>
              <a:rPr lang="bg-BG" dirty="0" smtClean="0"/>
              <a:t> при компресия с </a:t>
            </a:r>
            <a:r>
              <a:rPr lang="en-US" dirty="0" smtClean="0"/>
              <a:t>LZMA </a:t>
            </a:r>
            <a:r>
              <a:rPr lang="bg-BG" dirty="0" smtClean="0"/>
              <a:t>алгоритъма?</a:t>
            </a:r>
          </a:p>
          <a:p>
            <a:pPr marL="801688" lvl="1" indent="-514350">
              <a:buFont typeface="+mj-lt"/>
              <a:buAutoNum type="alphaLcPeriod"/>
            </a:pPr>
            <a:r>
              <a:rPr lang="en-US" sz="3200" dirty="0">
                <a:solidFill>
                  <a:srgbClr val="EBFFD2"/>
                </a:solidFill>
              </a:rPr>
              <a:t>2 bytes</a:t>
            </a:r>
          </a:p>
          <a:p>
            <a:pPr marL="801688" lvl="1" indent="-514350">
              <a:buFont typeface="+mj-lt"/>
              <a:buAutoNum type="alphaLcPeriod"/>
            </a:pPr>
            <a:r>
              <a:rPr lang="en-US" sz="3200" dirty="0">
                <a:solidFill>
                  <a:srgbClr val="EBFFD2"/>
                </a:solidFill>
              </a:rPr>
              <a:t>4 bits</a:t>
            </a:r>
          </a:p>
          <a:p>
            <a:pPr marL="801688" lvl="1" indent="-514350">
              <a:buFont typeface="+mj-lt"/>
              <a:buAutoNum type="alphaLcPeriod"/>
            </a:pPr>
            <a:r>
              <a:rPr lang="en-US" sz="3200" dirty="0">
                <a:solidFill>
                  <a:srgbClr val="EBFFD2"/>
                </a:solidFill>
              </a:rPr>
              <a:t>1</a:t>
            </a:r>
            <a:r>
              <a:rPr lang="bg-BG" sz="3200" dirty="0">
                <a:solidFill>
                  <a:srgbClr val="EBFFD2"/>
                </a:solidFill>
              </a:rPr>
              <a:t> </a:t>
            </a:r>
            <a:r>
              <a:rPr lang="en-US" sz="3200" dirty="0">
                <a:solidFill>
                  <a:srgbClr val="EBFFD2"/>
                </a:solidFill>
              </a:rPr>
              <a:t>byte</a:t>
            </a:r>
          </a:p>
          <a:p>
            <a:pPr marL="801688" lvl="1" indent="-514350">
              <a:buFont typeface="+mj-lt"/>
              <a:buAutoNum type="alphaLcPeriod"/>
            </a:pPr>
            <a:r>
              <a:rPr lang="en-US" sz="3200" dirty="0">
                <a:solidFill>
                  <a:srgbClr val="EBFFD2"/>
                </a:solidFill>
              </a:rPr>
              <a:t>1 </a:t>
            </a:r>
            <a:r>
              <a:rPr lang="en-US" sz="3200" dirty="0" smtClean="0">
                <a:solidFill>
                  <a:srgbClr val="EBFFD2"/>
                </a:solidFill>
              </a:rPr>
              <a:t>bit</a:t>
            </a:r>
          </a:p>
          <a:p>
            <a:pPr marL="801688" lvl="1" indent="-514350">
              <a:buFont typeface="+mj-lt"/>
              <a:buAutoNum type="alphaLcPeriod"/>
            </a:pPr>
            <a:r>
              <a:rPr lang="bg-BG" sz="3200" dirty="0" smtClean="0">
                <a:solidFill>
                  <a:srgbClr val="EBFFD2"/>
                </a:solidFill>
              </a:rPr>
              <a:t>Няма такова нещо като </a:t>
            </a:r>
            <a:r>
              <a:rPr lang="en-US" sz="3200" dirty="0" smtClean="0">
                <a:solidFill>
                  <a:srgbClr val="EBFFD2"/>
                </a:solidFill>
              </a:rPr>
              <a:t>header </a:t>
            </a:r>
            <a:r>
              <a:rPr lang="bg-BG" sz="3200" dirty="0" smtClean="0">
                <a:solidFill>
                  <a:srgbClr val="EBFFD2"/>
                </a:solidFill>
              </a:rPr>
              <a:t>при </a:t>
            </a:r>
            <a:r>
              <a:rPr lang="en-US" sz="3200" dirty="0" smtClean="0">
                <a:solidFill>
                  <a:srgbClr val="EBFFD2"/>
                </a:solidFill>
              </a:rPr>
              <a:t>LZMA</a:t>
            </a:r>
          </a:p>
          <a:p>
            <a:pPr marL="801688" lvl="1" indent="-514350">
              <a:buFont typeface="+mj-lt"/>
              <a:buAutoNum type="alphaLcPeriod"/>
            </a:pPr>
            <a:r>
              <a:rPr lang="bg-BG" sz="3200" dirty="0" smtClean="0">
                <a:solidFill>
                  <a:srgbClr val="EBFFD2"/>
                </a:solidFill>
              </a:rPr>
              <a:t>Нито едно от посочените</a:t>
            </a:r>
            <a:endParaRPr lang="en-US" sz="3200" dirty="0">
              <a:solidFill>
                <a:srgbClr val="EBFFD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457200" y="3423824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989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3600" dirty="0"/>
              <a:t>Отговор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19200"/>
            <a:ext cx="8686800" cy="5410200"/>
          </a:xfrm>
        </p:spPr>
        <p:txBody>
          <a:bodyPr/>
          <a:lstStyle/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sz="2800" dirty="0" smtClean="0"/>
              <a:t>Lempel–</a:t>
            </a:r>
            <a:r>
              <a:rPr lang="en-US" sz="2800" dirty="0" err="1" smtClean="0"/>
              <a:t>Ziv</a:t>
            </a:r>
            <a:r>
              <a:rPr lang="en-US" sz="2800" dirty="0" smtClean="0"/>
              <a:t>–Markov</a:t>
            </a:r>
            <a:r>
              <a:rPr lang="bg-BG" sz="2800" dirty="0" smtClean="0"/>
              <a:t> </a:t>
            </a:r>
            <a:r>
              <a:rPr lang="en-US" sz="2800" dirty="0" smtClean="0"/>
              <a:t>algorithm </a:t>
            </a:r>
            <a:r>
              <a:rPr lang="bg-BG" sz="2800" dirty="0" smtClean="0"/>
              <a:t>(</a:t>
            </a:r>
            <a:r>
              <a:rPr lang="en-US" sz="2800" dirty="0" smtClean="0"/>
              <a:t>LZMA) </a:t>
            </a:r>
            <a:r>
              <a:rPr lang="bg-BG" sz="2800" dirty="0" smtClean="0"/>
              <a:t>е алгоритъм за компресия на данни</a:t>
            </a:r>
          </a:p>
          <a:p>
            <a:pPr lvl="1">
              <a:spcBef>
                <a:spcPts val="100"/>
              </a:spcBef>
              <a:spcAft>
                <a:spcPts val="100"/>
              </a:spcAft>
            </a:pPr>
            <a:r>
              <a:rPr lang="bg-BG" sz="2600" dirty="0" smtClean="0"/>
              <a:t>В първия байт се съдържат настройките за алгоритъма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bg-BG" sz="2800" dirty="0" smtClean="0"/>
              <a:t>Информация:</a:t>
            </a:r>
          </a:p>
          <a:p>
            <a:pPr lvl="1">
              <a:spcBef>
                <a:spcPts val="100"/>
              </a:spcBef>
              <a:spcAft>
                <a:spcPts val="100"/>
              </a:spcAft>
            </a:pPr>
            <a:r>
              <a:rPr lang="en-US" sz="2800" dirty="0">
                <a:hlinkClick r:id="rId2"/>
              </a:rPr>
              <a:t>http://</a:t>
            </a:r>
            <a:r>
              <a:rPr lang="en-US" sz="2800" dirty="0" smtClean="0">
                <a:hlinkClick r:id="rId2"/>
              </a:rPr>
              <a:t>bg.wikipedia.org/wiki/LZMA</a:t>
            </a:r>
            <a:endParaRPr lang="bg-BG" sz="2800" dirty="0" smtClean="0"/>
          </a:p>
          <a:p>
            <a:pPr lvl="1">
              <a:spcBef>
                <a:spcPts val="100"/>
              </a:spcBef>
              <a:spcAft>
                <a:spcPts val="100"/>
              </a:spcAft>
            </a:pPr>
            <a:r>
              <a:rPr lang="en-US" sz="2600" dirty="0">
                <a:hlinkClick r:id="rId3"/>
              </a:rPr>
              <a:t>http://</a:t>
            </a:r>
            <a:r>
              <a:rPr lang="en-US" sz="2600" dirty="0" smtClean="0">
                <a:hlinkClick r:id="rId3"/>
              </a:rPr>
              <a:t>en.wikipedia.org/wiki/Lempel%E2%80%93Ziv%E2%80%93Markov_chain_algorithm</a:t>
            </a:r>
            <a:r>
              <a:rPr lang="bg-BG" sz="260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3795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3600" dirty="0"/>
              <a:t>Въпрос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Кой от изброените алгоритми за компресия, НЕ се базира върху разделяне на текста на компоненти и заместване на всяка компонента с код?</a:t>
            </a:r>
          </a:p>
          <a:p>
            <a:pPr marL="871538" lvl="1" indent="-514350">
              <a:buFont typeface="+mj-lt"/>
              <a:buAutoNum type="alphaLcParenR"/>
            </a:pPr>
            <a:r>
              <a:rPr lang="bg-BG" dirty="0" err="1" smtClean="0"/>
              <a:t>Шенън-Фано</a:t>
            </a:r>
            <a:r>
              <a:rPr lang="bg-BG" dirty="0" smtClean="0"/>
              <a:t> кодиране</a:t>
            </a:r>
          </a:p>
          <a:p>
            <a:pPr marL="871538" lvl="1" indent="-514350">
              <a:buFont typeface="+mj-lt"/>
              <a:buAutoNum type="alphaLcParenR"/>
            </a:pPr>
            <a:r>
              <a:rPr lang="bg-BG" dirty="0" err="1" smtClean="0"/>
              <a:t>Хъфманово</a:t>
            </a:r>
            <a:r>
              <a:rPr lang="bg-BG" dirty="0" smtClean="0"/>
              <a:t> кодиране</a:t>
            </a:r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Аритметично кодиране</a:t>
            </a:r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Никое от изброените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47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08000" y="4381500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8655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3600" dirty="0"/>
              <a:t>Отговор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762000"/>
            <a:ext cx="8686800" cy="5943600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bg-BG" dirty="0" smtClean="0">
                <a:hlinkClick r:id="rId2"/>
              </a:rPr>
              <a:t>Аритметично кодиране</a:t>
            </a:r>
            <a:endParaRPr lang="en-US" dirty="0" smtClean="0"/>
          </a:p>
          <a:p>
            <a:pPr lvl="1">
              <a:spcBef>
                <a:spcPts val="0"/>
              </a:spcBef>
            </a:pPr>
            <a:r>
              <a:rPr lang="bg-BG" dirty="0" smtClean="0"/>
              <a:t>Без загуба</a:t>
            </a:r>
          </a:p>
          <a:p>
            <a:pPr lvl="1">
              <a:spcBef>
                <a:spcPts val="0"/>
              </a:spcBef>
            </a:pPr>
            <a:r>
              <a:rPr lang="bg-BG" dirty="0" smtClean="0"/>
              <a:t>Превръща текста в число от интервала </a:t>
            </a:r>
            <a:r>
              <a:rPr lang="en-US" dirty="0" smtClean="0"/>
              <a:t>[0, 1)</a:t>
            </a:r>
            <a:endParaRPr lang="bg-BG" dirty="0" smtClean="0"/>
          </a:p>
          <a:p>
            <a:pPr lvl="1">
              <a:spcBef>
                <a:spcPts val="0"/>
              </a:spcBef>
            </a:pPr>
            <a:r>
              <a:rPr lang="bg-BG" dirty="0" smtClean="0"/>
              <a:t>Ползва модел с вероятности за всеки символ</a:t>
            </a:r>
          </a:p>
          <a:p>
            <a:pPr lvl="1">
              <a:spcBef>
                <a:spcPts val="0"/>
              </a:spcBef>
            </a:pPr>
            <a:r>
              <a:rPr lang="bg-BG" dirty="0" smtClean="0"/>
              <a:t>Почва от интервала </a:t>
            </a:r>
            <a:r>
              <a:rPr lang="en-US" dirty="0" smtClean="0"/>
              <a:t>[0,1)</a:t>
            </a:r>
            <a:endParaRPr lang="bg-BG" dirty="0" smtClean="0"/>
          </a:p>
          <a:p>
            <a:pPr lvl="1">
              <a:spcBef>
                <a:spcPts val="0"/>
              </a:spcBef>
            </a:pPr>
            <a:r>
              <a:rPr lang="bg-BG" dirty="0" smtClean="0"/>
              <a:t>Текущия интервал разделя по вероятности</a:t>
            </a:r>
          </a:p>
          <a:p>
            <a:pPr lvl="2">
              <a:spcBef>
                <a:spcPts val="0"/>
              </a:spcBef>
            </a:pPr>
            <a:r>
              <a:rPr lang="bg-BG" dirty="0" smtClean="0"/>
              <a:t>Избира интервала, в който е текущия символ</a:t>
            </a:r>
          </a:p>
          <a:p>
            <a:pPr lvl="2">
              <a:spcBef>
                <a:spcPts val="0"/>
              </a:spcBef>
            </a:pPr>
            <a:r>
              <a:rPr lang="bg-BG" dirty="0" smtClean="0"/>
              <a:t>Повтаря докато не свърши текста</a:t>
            </a:r>
          </a:p>
          <a:p>
            <a:pPr lvl="1">
              <a:spcBef>
                <a:spcPts val="0"/>
              </a:spcBef>
            </a:pPr>
            <a:r>
              <a:rPr lang="bg-BG" dirty="0" smtClean="0"/>
              <a:t>Интервалът, който се получава накрая, заедно с модела на вероятностите еднозначно определя началния текст</a:t>
            </a:r>
            <a:endParaRPr lang="bg-BG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143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609600" y="1143000"/>
            <a:ext cx="7924800" cy="685800"/>
          </a:xfrm>
        </p:spPr>
        <p:txBody>
          <a:bodyPr/>
          <a:lstStyle/>
          <a:p>
            <a:r>
              <a:rPr lang="bg-BG" dirty="0" smtClean="0"/>
              <a:t>Текстообработка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609600" y="2057399"/>
            <a:ext cx="7924800" cy="873920"/>
          </a:xfrm>
        </p:spPr>
        <p:txBody>
          <a:bodyPr/>
          <a:lstStyle/>
          <a:p>
            <a:r>
              <a:rPr lang="bg-BG" dirty="0" smtClean="0"/>
              <a:t>Работа с текстотобработващ софтуер, файлови формати, кодирания, текст, таблици, фигури, …</a:t>
            </a:r>
            <a:endParaRPr lang="en-US" dirty="0"/>
          </a:p>
        </p:txBody>
      </p:sp>
      <p:pic>
        <p:nvPicPr>
          <p:cNvPr id="11" name="Picture 2" descr="http://www.binbin.net/photos/generic/ele/electronic-word-processing-typewriter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3738" y="3416576"/>
            <a:ext cx="3467100" cy="2831824"/>
          </a:xfrm>
          <a:prstGeom prst="roundRect">
            <a:avLst>
              <a:gd name="adj" fmla="val 391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http://www.altoonaridgelodge.com/images/MS-Wor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32866">
            <a:off x="768725" y="3674979"/>
            <a:ext cx="2438400" cy="25602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 descr="http://ui.openoffice.org/VisualDesign/gifs/Icons/OOo30_final_mimetype/Galaxy_OOo3_writer-doc_256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87559">
            <a:off x="6019920" y="3723853"/>
            <a:ext cx="2419732" cy="24197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9559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3600" dirty="0"/>
              <a:t>Въпрос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Коя от следните видове памет трябва да се обновява многократно за 1 секунда?</a:t>
            </a:r>
            <a:endParaRPr lang="bg-BG" dirty="0"/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Статична </a:t>
            </a:r>
            <a:r>
              <a:rPr lang="en-US" dirty="0" smtClean="0"/>
              <a:t>RAM</a:t>
            </a:r>
            <a:endParaRPr lang="bg-BG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Динамична </a:t>
            </a:r>
            <a:r>
              <a:rPr lang="en-US" dirty="0" smtClean="0"/>
              <a:t>RAM</a:t>
            </a:r>
            <a:endParaRPr lang="bg-BG" dirty="0"/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ROM</a:t>
            </a:r>
            <a:endParaRPr lang="bg-BG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EPROM</a:t>
            </a:r>
            <a:endParaRPr lang="bg-BG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Всички посочени</a:t>
            </a:r>
            <a:endParaRPr lang="en-US" dirty="0"/>
          </a:p>
          <a:p>
            <a:pPr marL="871538" lvl="1" indent="-514350">
              <a:buFont typeface="+mj-lt"/>
              <a:buAutoNum type="alphaLcParenR"/>
            </a:pPr>
            <a:endParaRPr lang="bg-BG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33400" y="2667000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1203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r>
              <a:rPr lang="bg-BG" dirty="0" smtClean="0"/>
              <a:t>Коя от следните услуги не поддържа редакция на текстови файлове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Microsoft SkyDrive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Office 365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Dropbox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Google Drive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err="1" smtClean="0"/>
              <a:t>Codeanywhere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50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457200" y="3276600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4846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638800"/>
          </a:xfrm>
        </p:spPr>
        <p:txBody>
          <a:bodyPr/>
          <a:lstStyle/>
          <a:p>
            <a:r>
              <a:rPr lang="en-US" dirty="0" smtClean="0"/>
              <a:t>Google Docs </a:t>
            </a:r>
            <a:r>
              <a:rPr lang="bg-BG" dirty="0" smtClean="0"/>
              <a:t>отиде в </a:t>
            </a:r>
            <a:r>
              <a:rPr lang="en-US" dirty="0" smtClean="0"/>
              <a:t>Google Drive</a:t>
            </a:r>
          </a:p>
          <a:p>
            <a:pPr lvl="1"/>
            <a:r>
              <a:rPr lang="en-US" dirty="0" smtClean="0"/>
              <a:t>Office 365 – cloud </a:t>
            </a:r>
            <a:r>
              <a:rPr lang="bg-BG" dirty="0" smtClean="0"/>
              <a:t>базиран офис за бизнеса от </a:t>
            </a:r>
            <a:r>
              <a:rPr lang="en-US" dirty="0" smtClean="0"/>
              <a:t>Microsoft</a:t>
            </a:r>
            <a:endParaRPr lang="bg-BG" dirty="0" smtClean="0"/>
          </a:p>
          <a:p>
            <a:pPr lvl="1"/>
            <a:r>
              <a:rPr lang="en-US" dirty="0" smtClean="0"/>
              <a:t>SkyDrive </a:t>
            </a:r>
            <a:r>
              <a:rPr lang="bg-BG" dirty="0" smtClean="0"/>
              <a:t>– използва </a:t>
            </a:r>
            <a:r>
              <a:rPr lang="en-US" dirty="0" smtClean="0"/>
              <a:t>Word Web App</a:t>
            </a:r>
            <a:endParaRPr lang="bg-BG" dirty="0" smtClean="0"/>
          </a:p>
          <a:p>
            <a:pPr lvl="1"/>
            <a:r>
              <a:rPr lang="en-US" dirty="0" smtClean="0"/>
              <a:t>Dropbox – </a:t>
            </a:r>
            <a:r>
              <a:rPr lang="bg-BG" dirty="0" smtClean="0"/>
              <a:t>няма редакция. Дава файловете за сваляне</a:t>
            </a:r>
          </a:p>
          <a:p>
            <a:pPr lvl="1"/>
            <a:r>
              <a:rPr lang="en-US" dirty="0" err="1" smtClean="0"/>
              <a:t>Codeanywhere</a:t>
            </a:r>
            <a:r>
              <a:rPr lang="bg-BG" dirty="0" smtClean="0"/>
              <a:t> – </a:t>
            </a:r>
            <a:r>
              <a:rPr lang="en-US" dirty="0" smtClean="0"/>
              <a:t>Cloud IDE </a:t>
            </a:r>
            <a:r>
              <a:rPr lang="bg-BG" dirty="0" smtClean="0"/>
              <a:t>за разработчици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51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0618" y="2209800"/>
            <a:ext cx="1838582" cy="60968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8938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3600" dirty="0"/>
              <a:t>Въпрос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763000" cy="5791200"/>
          </a:xfrm>
        </p:spPr>
        <p:txBody>
          <a:bodyPr/>
          <a:lstStyle/>
          <a:p>
            <a:r>
              <a:rPr lang="bg-BG" sz="2800" dirty="0" smtClean="0"/>
              <a:t>Какъв </a:t>
            </a:r>
            <a:r>
              <a:rPr lang="en-US" sz="2800" dirty="0" smtClean="0"/>
              <a:t>encoding</a:t>
            </a:r>
            <a:r>
              <a:rPr lang="bg-BG" sz="2800" dirty="0" smtClean="0"/>
              <a:t> използва </a:t>
            </a:r>
            <a:r>
              <a:rPr lang="en-US" sz="2800" dirty="0" smtClean="0"/>
              <a:t>JavaScript </a:t>
            </a:r>
            <a:r>
              <a:rPr lang="bg-BG" sz="2800" dirty="0" smtClean="0"/>
              <a:t>за стойностите от пит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bg-BG" sz="2800" dirty="0" smtClean="0"/>
              <a:t> в </a:t>
            </a:r>
            <a:r>
              <a:rPr lang="en-US" sz="2800" dirty="0" smtClean="0"/>
              <a:t>Web?</a:t>
            </a:r>
            <a:endParaRPr lang="bg-BG" sz="2800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sz="2600" dirty="0" smtClean="0"/>
              <a:t>UTF-8</a:t>
            </a:r>
            <a:endParaRPr lang="bg-BG" sz="2600" dirty="0"/>
          </a:p>
          <a:p>
            <a:pPr marL="871538" lvl="1" indent="-514350">
              <a:buFont typeface="+mj-lt"/>
              <a:buAutoNum type="alphaLcParenR"/>
            </a:pPr>
            <a:r>
              <a:rPr lang="en-US" sz="2600" dirty="0" smtClean="0"/>
              <a:t>UTF-16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sz="2600" dirty="0" smtClean="0"/>
              <a:t>ASCII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sz="2600" dirty="0" smtClean="0"/>
              <a:t>Windows-1251</a:t>
            </a:r>
          </a:p>
          <a:p>
            <a:pPr marL="871538" lvl="1" indent="-514350">
              <a:buFont typeface="+mj-lt"/>
              <a:buAutoNum type="alphaLcParenR"/>
            </a:pPr>
            <a:r>
              <a:rPr lang="bg-BG" sz="2600" dirty="0" smtClean="0"/>
              <a:t>Зависи от браузъра</a:t>
            </a:r>
          </a:p>
          <a:p>
            <a:pPr marL="871538" lvl="1" indent="-514350">
              <a:buFont typeface="+mj-lt"/>
              <a:buAutoNum type="alphaLcParenR"/>
            </a:pPr>
            <a:r>
              <a:rPr lang="bg-BG" sz="2600" dirty="0" smtClean="0"/>
              <a:t>Задава се изрично с </a:t>
            </a:r>
            <a:r>
              <a:rPr lang="en-US" sz="2600" dirty="0" smtClean="0"/>
              <a:t>HTML </a:t>
            </a:r>
            <a:r>
              <a:rPr lang="bg-BG" sz="2600" dirty="0" smtClean="0"/>
              <a:t>елемент </a:t>
            </a:r>
            <a:r>
              <a:rPr lang="en-US" sz="2600" dirty="0" smtClean="0"/>
              <a:t>&lt;meta charset&gt;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52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15644" y="2465034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074" name="Picture 2" descr="http://officeimg.vo.msecnd.net/en-001/files/085/017/ZA006047320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2705100"/>
            <a:ext cx="1943100" cy="102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7480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3600" dirty="0"/>
              <a:t>Отговор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838200"/>
            <a:ext cx="8686800" cy="5791200"/>
          </a:xfrm>
        </p:spPr>
        <p:txBody>
          <a:bodyPr/>
          <a:lstStyle/>
          <a:p>
            <a:r>
              <a:rPr lang="bg-BG" sz="2800" dirty="0" smtClean="0"/>
              <a:t>Низовете в </a:t>
            </a:r>
            <a:r>
              <a:rPr lang="en-US" sz="2800" dirty="0" smtClean="0"/>
              <a:t>JavaScript </a:t>
            </a:r>
            <a:r>
              <a:rPr lang="bg-BG" sz="2800" dirty="0" smtClean="0"/>
              <a:t>винаги съдържат стойности в </a:t>
            </a:r>
            <a:r>
              <a:rPr lang="en-US" sz="2800" dirty="0" smtClean="0"/>
              <a:t>UTF-16</a:t>
            </a:r>
            <a:endParaRPr lang="bg-BG" sz="2800" dirty="0" smtClean="0"/>
          </a:p>
          <a:p>
            <a:pPr lvl="1"/>
            <a:r>
              <a:rPr lang="bg-BG" sz="2600" dirty="0" smtClean="0"/>
              <a:t>Няма начин да го променим</a:t>
            </a:r>
          </a:p>
          <a:p>
            <a:pPr lvl="1"/>
            <a:r>
              <a:rPr lang="bg-BG" sz="2600" dirty="0" smtClean="0"/>
              <a:t>Когато </a:t>
            </a:r>
            <a:r>
              <a:rPr lang="en-US" sz="2600" dirty="0" smtClean="0"/>
              <a:t>JavaScript </a:t>
            </a:r>
            <a:r>
              <a:rPr lang="bg-BG" sz="2600" dirty="0" smtClean="0"/>
              <a:t>е мислен, не е било нужна промяна на </a:t>
            </a:r>
            <a:r>
              <a:rPr lang="en-US" sz="2600" dirty="0" smtClean="0"/>
              <a:t>encoding</a:t>
            </a:r>
          </a:p>
          <a:p>
            <a:r>
              <a:rPr lang="bg-BG" sz="2800" dirty="0" smtClean="0"/>
              <a:t>Информация:</a:t>
            </a:r>
          </a:p>
          <a:p>
            <a:pPr lvl="1"/>
            <a:r>
              <a:rPr lang="en-US" sz="2800" dirty="0">
                <a:hlinkClick r:id="rId2"/>
              </a:rPr>
              <a:t>http://www.ecma-international.org/ecma-262/5.1/#</a:t>
            </a:r>
            <a:r>
              <a:rPr lang="en-US" sz="2800" dirty="0" smtClean="0">
                <a:hlinkClick r:id="rId2"/>
              </a:rPr>
              <a:t>sec-6</a:t>
            </a:r>
            <a:endParaRPr lang="bg-BG" sz="2800" dirty="0" smtClean="0"/>
          </a:p>
          <a:p>
            <a:pPr lvl="1"/>
            <a:r>
              <a:rPr lang="en-US" sz="2800" dirty="0">
                <a:hlinkClick r:id="rId3"/>
              </a:rPr>
              <a:t>https://developer.mozilla.org/en-US/docs/JavaScript/Reference/Global_Objects/String/charCodeAt</a:t>
            </a:r>
            <a:endParaRPr lang="en-US" sz="2600" dirty="0" smtClean="0"/>
          </a:p>
          <a:p>
            <a:pPr lvl="1"/>
            <a:endParaRPr lang="en-US" sz="26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950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3600" dirty="0"/>
              <a:t>Въпрос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763000" cy="5791200"/>
          </a:xfrm>
        </p:spPr>
        <p:txBody>
          <a:bodyPr/>
          <a:lstStyle/>
          <a:p>
            <a:r>
              <a:rPr lang="bg-BG" dirty="0" smtClean="0"/>
              <a:t>Коя програма НЕ може да редактира </a:t>
            </a:r>
            <a:r>
              <a:rPr lang="en-US" dirty="0" err="1" smtClean="0"/>
              <a:t>pdf</a:t>
            </a:r>
            <a:r>
              <a:rPr lang="en-US" dirty="0" smtClean="0"/>
              <a:t> </a:t>
            </a:r>
            <a:r>
              <a:rPr lang="bg-BG" dirty="0" smtClean="0"/>
              <a:t>документи?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Microsoft Word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err="1" smtClean="0"/>
              <a:t>LibreOffice</a:t>
            </a:r>
            <a:r>
              <a:rPr lang="en-US" dirty="0" smtClean="0"/>
              <a:t> Draw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err="1" smtClean="0"/>
              <a:t>PDFedit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PDF Studio</a:t>
            </a:r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Всичк</a:t>
            </a:r>
            <a:r>
              <a:rPr lang="bg-BG" dirty="0"/>
              <a:t>и</a:t>
            </a:r>
            <a:r>
              <a:rPr lang="bg-BG" dirty="0" smtClean="0"/>
              <a:t>те изброени могат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54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33400" y="4632406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098" name="Picture 2" descr="C:\Users\Rali\Desktop\pdf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1752600"/>
            <a:ext cx="4114800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546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3600" dirty="0"/>
              <a:t>Отговор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838200"/>
            <a:ext cx="8686800" cy="5791200"/>
          </a:xfrm>
        </p:spPr>
        <p:txBody>
          <a:bodyPr/>
          <a:lstStyle/>
          <a:p>
            <a:r>
              <a:rPr lang="en-US" dirty="0" smtClean="0"/>
              <a:t>Microsoft Word 2013 </a:t>
            </a:r>
            <a:r>
              <a:rPr lang="bg-BG" dirty="0" smtClean="0"/>
              <a:t>може да редактира </a:t>
            </a:r>
            <a:r>
              <a:rPr lang="en-US" dirty="0" err="1" smtClean="0"/>
              <a:t>pdf</a:t>
            </a:r>
            <a:r>
              <a:rPr lang="en-US" dirty="0" smtClean="0"/>
              <a:t> </a:t>
            </a:r>
            <a:r>
              <a:rPr lang="bg-BG" dirty="0" smtClean="0"/>
              <a:t>документи</a:t>
            </a:r>
            <a:endParaRPr lang="en-US" dirty="0" smtClean="0"/>
          </a:p>
          <a:p>
            <a:r>
              <a:rPr lang="en-US" dirty="0" err="1" smtClean="0"/>
              <a:t>PDFedit</a:t>
            </a:r>
            <a:r>
              <a:rPr lang="en-US" dirty="0" smtClean="0"/>
              <a:t> </a:t>
            </a:r>
            <a:r>
              <a:rPr lang="bg-BG" dirty="0" smtClean="0"/>
              <a:t>може от части да редактира </a:t>
            </a:r>
            <a:r>
              <a:rPr lang="en-US" dirty="0" err="1" smtClean="0"/>
              <a:t>pdf</a:t>
            </a:r>
            <a:r>
              <a:rPr lang="en-US" dirty="0" smtClean="0"/>
              <a:t> </a:t>
            </a:r>
            <a:r>
              <a:rPr lang="bg-BG" dirty="0" smtClean="0"/>
              <a:t>файлове</a:t>
            </a:r>
            <a:endParaRPr lang="en-US" dirty="0" smtClean="0"/>
          </a:p>
          <a:p>
            <a:r>
              <a:rPr lang="en-US" dirty="0" err="1" smtClean="0"/>
              <a:t>LibreOffice</a:t>
            </a:r>
            <a:r>
              <a:rPr lang="bg-BG" dirty="0" smtClean="0"/>
              <a:t> </a:t>
            </a:r>
            <a:r>
              <a:rPr lang="en-US" dirty="0" smtClean="0"/>
              <a:t>Draw </a:t>
            </a:r>
            <a:r>
              <a:rPr lang="bg-BG" dirty="0" smtClean="0"/>
              <a:t>и </a:t>
            </a:r>
            <a:r>
              <a:rPr lang="en-US" dirty="0" smtClean="0"/>
              <a:t>PDF Studio </a:t>
            </a:r>
            <a:r>
              <a:rPr lang="bg-BG" dirty="0" smtClean="0"/>
              <a:t>са </a:t>
            </a:r>
            <a:r>
              <a:rPr lang="bg-BG" dirty="0" err="1" smtClean="0"/>
              <a:t>мултиплатформени</a:t>
            </a:r>
            <a:r>
              <a:rPr lang="bg-BG" dirty="0" smtClean="0"/>
              <a:t> приложения за модификация на </a:t>
            </a:r>
            <a:r>
              <a:rPr lang="en-US" dirty="0" err="1" smtClean="0"/>
              <a:t>pdf</a:t>
            </a:r>
            <a:endParaRPr lang="en-US" dirty="0" smtClean="0"/>
          </a:p>
          <a:p>
            <a:r>
              <a:rPr lang="bg-BG" dirty="0" smtClean="0"/>
              <a:t>Информация</a:t>
            </a:r>
            <a:r>
              <a:rPr lang="bg-BG" dirty="0"/>
              <a:t>:</a:t>
            </a:r>
            <a:endParaRPr lang="en-US" dirty="0"/>
          </a:p>
          <a:p>
            <a:pPr lvl="1"/>
            <a:r>
              <a:rPr lang="en-US" sz="2800" dirty="0">
                <a:hlinkClick r:id="rId2"/>
              </a:rPr>
              <a:t>http://en.wikipedia.org/wiki/List_of_PDF_software</a:t>
            </a:r>
            <a:endParaRPr lang="en-US" sz="28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1498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592667" y="4495800"/>
            <a:ext cx="7924800" cy="685800"/>
          </a:xfrm>
        </p:spPr>
        <p:txBody>
          <a:bodyPr/>
          <a:lstStyle/>
          <a:p>
            <a:r>
              <a:rPr lang="bg-BG" dirty="0" smtClean="0"/>
              <a:t>Компютърна графика</a:t>
            </a:r>
            <a:endParaRPr lang="en-US" dirty="0"/>
          </a:p>
        </p:txBody>
      </p:sp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592667" y="5450680"/>
            <a:ext cx="7924800" cy="873920"/>
          </a:xfrm>
        </p:spPr>
        <p:txBody>
          <a:bodyPr/>
          <a:lstStyle/>
          <a:p>
            <a:r>
              <a:rPr lang="bg-BG" dirty="0" smtClean="0"/>
              <a:t>Растерна и векторна графика, графични файлови формати, графични редактори, цветови гами</a:t>
            </a:r>
            <a:endParaRPr lang="en-US" dirty="0"/>
          </a:p>
        </p:txBody>
      </p:sp>
      <p:pic>
        <p:nvPicPr>
          <p:cNvPr id="17" name="Picture 5" descr="http://www.learnkey.com/elearning/images/product_categories/web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85800" y="990599"/>
            <a:ext cx="2819400" cy="2324006"/>
          </a:xfrm>
          <a:prstGeom prst="roundRect">
            <a:avLst>
              <a:gd name="adj" fmla="val 1625"/>
            </a:avLst>
          </a:prstGeom>
          <a:noFill/>
          <a:effectLst>
            <a:softEdge rad="31750"/>
          </a:effectLst>
          <a:scene3d>
            <a:camera prst="perspectiveHeroicExtremeRightFacing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6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2447983"/>
            <a:ext cx="2289805" cy="1590616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  <a:softEdge rad="12700"/>
          </a:effectLst>
          <a:scene3d>
            <a:camera prst="perspectiveHeroicExtremeLeftFacing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9" descr="http://www.new-options.com/images/paintbrushes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21433975">
            <a:off x="6770073" y="644380"/>
            <a:ext cx="1726691" cy="1600873"/>
          </a:xfrm>
          <a:prstGeom prst="roundRect">
            <a:avLst/>
          </a:prstGeom>
          <a:noFill/>
          <a:effectLst>
            <a:softEdge rad="31750"/>
          </a:effectLst>
          <a:scene3d>
            <a:camera prst="perspectiveHeroicExtremeRightFacing" fov="5400000">
              <a:rot lat="389930" lon="1246741" rev="21556313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53793">
            <a:off x="1952979" y="609600"/>
            <a:ext cx="5209822" cy="34078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69426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r>
              <a:rPr lang="bg-BG" sz="2800" dirty="0" smtClean="0"/>
              <a:t>Кой от изброените софтуери за </a:t>
            </a:r>
            <a:r>
              <a:rPr lang="en-US" sz="2800" dirty="0" smtClean="0"/>
              <a:t>3D </a:t>
            </a:r>
            <a:r>
              <a:rPr lang="bg-BG" sz="2800" dirty="0" smtClean="0"/>
              <a:t>графика НЯМА версия за </a:t>
            </a:r>
            <a:r>
              <a:rPr lang="en-US" sz="2800" dirty="0" smtClean="0"/>
              <a:t>MAC OS.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sz="2800" dirty="0"/>
              <a:t>Silo </a:t>
            </a:r>
            <a:endParaRPr lang="en-US" sz="2800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sz="2800" dirty="0" err="1" smtClean="0"/>
              <a:t>CityEngine</a:t>
            </a:r>
            <a:endParaRPr lang="bg-BG" sz="2800" dirty="0"/>
          </a:p>
          <a:p>
            <a:pPr marL="871538" lvl="1" indent="-514350">
              <a:buFont typeface="+mj-lt"/>
              <a:buAutoNum type="alphaLcParenR"/>
            </a:pPr>
            <a:r>
              <a:rPr lang="en-US" sz="2800" dirty="0"/>
              <a:t>3ds </a:t>
            </a:r>
            <a:r>
              <a:rPr lang="en-US" sz="2800" dirty="0" smtClean="0"/>
              <a:t>Max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sz="2800" dirty="0" err="1"/>
              <a:t>LightWave</a:t>
            </a:r>
            <a:r>
              <a:rPr lang="en-US" sz="2800" dirty="0"/>
              <a:t> 3D </a:t>
            </a:r>
            <a:endParaRPr lang="en-US" sz="2800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sz="2800" dirty="0" smtClean="0"/>
              <a:t>Realsoft3D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sz="2800" dirty="0" smtClean="0"/>
              <a:t>Maya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57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487680" y="3124200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5568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638800"/>
          </a:xfrm>
        </p:spPr>
        <p:txBody>
          <a:bodyPr/>
          <a:lstStyle/>
          <a:p>
            <a:r>
              <a:rPr lang="bg-BG" sz="2800" dirty="0" smtClean="0"/>
              <a:t>Всички с изключение </a:t>
            </a:r>
            <a:r>
              <a:rPr lang="en-US" sz="2800" dirty="0" smtClean="0"/>
              <a:t>3ds max </a:t>
            </a:r>
            <a:r>
              <a:rPr lang="bg-BG" sz="2800" dirty="0" smtClean="0"/>
              <a:t>нямат версия за</a:t>
            </a:r>
            <a:r>
              <a:rPr lang="en-US" sz="2800" dirty="0" smtClean="0"/>
              <a:t> MAC </a:t>
            </a:r>
            <a:r>
              <a:rPr lang="bg-BG" sz="2800" dirty="0" smtClean="0"/>
              <a:t>машини</a:t>
            </a:r>
            <a:r>
              <a:rPr lang="en-US" sz="2800" dirty="0" smtClean="0"/>
              <a:t>.</a:t>
            </a:r>
          </a:p>
          <a:p>
            <a:pPr lvl="1"/>
            <a:r>
              <a:rPr lang="bg-BG" sz="2600" dirty="0" smtClean="0"/>
              <a:t>Може да бъде подкарано във виртуална машина.</a:t>
            </a:r>
          </a:p>
          <a:p>
            <a:pPr lvl="1"/>
            <a:r>
              <a:rPr lang="bg-BG" sz="2600" dirty="0" smtClean="0"/>
              <a:t>Или </a:t>
            </a:r>
            <a:r>
              <a:rPr lang="en-US" sz="2600" dirty="0" smtClean="0"/>
              <a:t>dual boot (</a:t>
            </a:r>
            <a:r>
              <a:rPr lang="bg-BG" sz="2600" dirty="0" smtClean="0"/>
              <a:t>може и през </a:t>
            </a:r>
            <a:r>
              <a:rPr lang="en-US" sz="2600" dirty="0" err="1" smtClean="0"/>
              <a:t>Bootcamp</a:t>
            </a:r>
            <a:r>
              <a:rPr lang="en-US" sz="2600" dirty="0" smtClean="0"/>
              <a:t>) </a:t>
            </a:r>
            <a:r>
              <a:rPr lang="bg-BG" sz="2600" dirty="0" smtClean="0"/>
              <a:t>с </a:t>
            </a:r>
            <a:r>
              <a:rPr lang="en-US" sz="2600" dirty="0" smtClean="0"/>
              <a:t>Windows</a:t>
            </a:r>
            <a:endParaRPr lang="bg-BG" sz="2600" dirty="0" smtClean="0"/>
          </a:p>
          <a:p>
            <a:r>
              <a:rPr lang="bg-BG" dirty="0" smtClean="0"/>
              <a:t>Информация:</a:t>
            </a:r>
            <a:endParaRPr lang="en-US" dirty="0" smtClean="0"/>
          </a:p>
          <a:p>
            <a:pPr lvl="1"/>
            <a:r>
              <a:rPr lang="en-US" sz="2800" dirty="0">
                <a:hlinkClick r:id="rId2"/>
              </a:rPr>
              <a:t>http://</a:t>
            </a:r>
            <a:r>
              <a:rPr lang="en-US" sz="2800" dirty="0" smtClean="0">
                <a:hlinkClick r:id="rId2"/>
              </a:rPr>
              <a:t>en.wikipedia.org/wiki/3ds_Max</a:t>
            </a:r>
            <a:endParaRPr lang="en-US" sz="2800" dirty="0" smtClean="0"/>
          </a:p>
          <a:p>
            <a:pPr lvl="1"/>
            <a:r>
              <a:rPr lang="en-US" sz="2800" dirty="0">
                <a:hlinkClick r:id="rId3"/>
              </a:rPr>
              <a:t>http://</a:t>
            </a:r>
            <a:r>
              <a:rPr lang="en-US" sz="2800" dirty="0" smtClean="0">
                <a:hlinkClick r:id="rId3"/>
              </a:rPr>
              <a:t>en.wikipedia.org/wiki/3D_computer_graphics_software</a:t>
            </a:r>
            <a:endParaRPr lang="bg-BG" sz="2800" dirty="0" smtClean="0"/>
          </a:p>
          <a:p>
            <a:pPr lvl="1"/>
            <a:r>
              <a:rPr lang="en-US" sz="2800" dirty="0">
                <a:hlinkClick r:id="rId4"/>
              </a:rPr>
              <a:t>http://usa.autodesk.com/products/mac-compatible-products</a:t>
            </a:r>
            <a:endParaRPr lang="bg-BG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4762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3600" dirty="0"/>
              <a:t>Въпрос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762000"/>
            <a:ext cx="8686800" cy="5791200"/>
          </a:xfrm>
        </p:spPr>
        <p:txBody>
          <a:bodyPr/>
          <a:lstStyle/>
          <a:p>
            <a:r>
              <a:rPr lang="bg-BG" dirty="0" smtClean="0"/>
              <a:t>Коя фигура е най-подходяща за изграждане на 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dirty="0" smtClean="0"/>
              <a:t>D </a:t>
            </a:r>
            <a:r>
              <a:rPr lang="bg-BG" dirty="0" smtClean="0"/>
              <a:t>обекти?</a:t>
            </a:r>
            <a:endParaRPr lang="bg-BG" dirty="0"/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Линия</a:t>
            </a:r>
            <a:endParaRPr lang="bg-BG" dirty="0"/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Триъгълник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Квадрат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Правоъгълник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Кръг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Елипса</a:t>
            </a:r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Зависи от нуждата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endParaRPr lang="bg-BG" dirty="0"/>
          </a:p>
          <a:p>
            <a:pPr marL="871538" lvl="1" indent="-514350">
              <a:buFont typeface="+mj-lt"/>
              <a:buAutoNum type="alphaLcParenR"/>
            </a:pPr>
            <a:endParaRPr lang="bg-BG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59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33400" y="2527610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3113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3600" dirty="0"/>
              <a:t>Отговор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Dynamical random-access memory </a:t>
            </a:r>
            <a:r>
              <a:rPr lang="bg-BG" sz="2800" dirty="0" smtClean="0"/>
              <a:t>е тип компютърна памет</a:t>
            </a:r>
          </a:p>
          <a:p>
            <a:pPr lvl="1"/>
            <a:r>
              <a:rPr lang="bg-BG" sz="2600" dirty="0" smtClean="0"/>
              <a:t>В нея информацията се записва под формата на битове със 2 възможни стойности (</a:t>
            </a:r>
            <a:r>
              <a:rPr lang="bg-BG" sz="2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bg-BG" sz="2600" dirty="0" smtClean="0"/>
              <a:t> и </a:t>
            </a:r>
            <a:r>
              <a:rPr lang="bg-BG" sz="2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bg-BG" sz="2600" dirty="0" smtClean="0"/>
              <a:t>)</a:t>
            </a:r>
          </a:p>
          <a:p>
            <a:pPr lvl="1"/>
            <a:r>
              <a:rPr lang="bg-BG" sz="2600" dirty="0" smtClean="0"/>
              <a:t>Тъй като паметта не се зачиства сама, трябва да се прави обновяване през някакъв интервал</a:t>
            </a:r>
          </a:p>
          <a:p>
            <a:r>
              <a:rPr lang="bg-BG" sz="2800" dirty="0" smtClean="0"/>
              <a:t>Информация:</a:t>
            </a:r>
          </a:p>
          <a:p>
            <a:pPr lvl="1"/>
            <a:r>
              <a:rPr lang="en-US" sz="2400" dirty="0">
                <a:hlinkClick r:id="rId2"/>
              </a:rPr>
              <a:t>http://</a:t>
            </a:r>
            <a:r>
              <a:rPr lang="en-US" sz="2400" dirty="0" smtClean="0">
                <a:hlinkClick r:id="rId2"/>
              </a:rPr>
              <a:t>en.wikipedia.org/wiki/Dynamic_random-access_memory</a:t>
            </a:r>
            <a:endParaRPr lang="bg-BG" sz="2400" dirty="0" smtClean="0"/>
          </a:p>
          <a:p>
            <a:pPr lvl="1"/>
            <a:r>
              <a:rPr lang="en-US" sz="2400" dirty="0">
                <a:hlinkClick r:id="rId3"/>
              </a:rPr>
              <a:t>http://en.wikipedia.org/wiki/Random-access_memory</a:t>
            </a:r>
            <a:endParaRPr lang="bg-BG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896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3600" dirty="0"/>
              <a:t>Отговор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762000"/>
            <a:ext cx="8686800" cy="5791200"/>
          </a:xfrm>
        </p:spPr>
        <p:txBody>
          <a:bodyPr/>
          <a:lstStyle/>
          <a:p>
            <a:r>
              <a:rPr lang="bg-BG" dirty="0" smtClean="0"/>
              <a:t>Триъгълник</a:t>
            </a:r>
            <a:endParaRPr lang="en-US" dirty="0"/>
          </a:p>
          <a:p>
            <a:pPr lvl="1"/>
            <a:r>
              <a:rPr lang="bg-BG" dirty="0" smtClean="0">
                <a:sym typeface="Wingdings" panose="05000000000000000000" pitchFamily="2" charset="2"/>
              </a:rPr>
              <a:t>Най-устойчива фигура – предпочитана в инженерството</a:t>
            </a:r>
          </a:p>
          <a:p>
            <a:pPr lvl="1"/>
            <a:r>
              <a:rPr lang="bg-BG" dirty="0" smtClean="0">
                <a:sym typeface="Wingdings" panose="05000000000000000000" pitchFamily="2" charset="2"/>
              </a:rPr>
              <a:t>Всичките му точки винаги са в една равнина</a:t>
            </a:r>
          </a:p>
          <a:p>
            <a:pPr lvl="1"/>
            <a:r>
              <a:rPr lang="bg-BG" dirty="0" smtClean="0">
                <a:sym typeface="Wingdings" panose="05000000000000000000" pitchFamily="2" charset="2"/>
              </a:rPr>
              <a:t>Най-малко точки нужни за лице</a:t>
            </a:r>
          </a:p>
          <a:p>
            <a:pPr lvl="1"/>
            <a:r>
              <a:rPr lang="bg-BG" dirty="0" smtClean="0">
                <a:sym typeface="Wingdings" panose="05000000000000000000" pitchFamily="2" charset="2"/>
              </a:rPr>
              <a:t>Лесен за проектиране върху екрана</a:t>
            </a:r>
          </a:p>
          <a:p>
            <a:pPr lvl="2"/>
            <a:r>
              <a:rPr lang="bg-BG" dirty="0" smtClean="0">
                <a:sym typeface="Wingdings" panose="05000000000000000000" pitchFamily="2" charset="2"/>
              </a:rPr>
              <a:t>Директна проекция на точките и запълване на пикселите м/у тях</a:t>
            </a:r>
          </a:p>
          <a:p>
            <a:pPr lvl="1"/>
            <a:r>
              <a:rPr lang="bg-BG" dirty="0" smtClean="0">
                <a:sym typeface="Wingdings" panose="05000000000000000000" pitchFamily="2" charset="2"/>
              </a:rPr>
              <a:t>Дефиниран чрез точки, не формули</a:t>
            </a:r>
          </a:p>
          <a:p>
            <a:pPr lvl="2"/>
            <a:r>
              <a:rPr lang="bg-BG" dirty="0" smtClean="0">
                <a:sym typeface="Wingdings" panose="05000000000000000000" pitchFamily="2" charset="2"/>
              </a:rPr>
              <a:t>Лесен за обработка от прости процесори (</a:t>
            </a:r>
            <a:r>
              <a:rPr lang="en-US" dirty="0" smtClean="0">
                <a:sym typeface="Wingdings" panose="05000000000000000000" pitchFamily="2" charset="2"/>
              </a:rPr>
              <a:t>GPU)</a:t>
            </a:r>
            <a:endParaRPr lang="bg-BG" dirty="0" smtClean="0">
              <a:sym typeface="Wingdings" panose="05000000000000000000" pitchFamily="2" charset="2"/>
            </a:endParaRPr>
          </a:p>
          <a:p>
            <a:pPr lvl="1"/>
            <a:endParaRPr lang="bg-BG" dirty="0" smtClean="0">
              <a:sym typeface="Wingdings" panose="05000000000000000000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4078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3600" dirty="0"/>
              <a:t>Въпрос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762000"/>
            <a:ext cx="8686800" cy="5791200"/>
          </a:xfrm>
        </p:spPr>
        <p:txBody>
          <a:bodyPr/>
          <a:lstStyle/>
          <a:p>
            <a:r>
              <a:rPr lang="bg-BG" dirty="0" smtClean="0"/>
              <a:t>Колко на брой цвята се поддържат от </a:t>
            </a:r>
            <a:r>
              <a:rPr lang="en-US" dirty="0" smtClean="0"/>
              <a:t>GIF </a:t>
            </a:r>
            <a:r>
              <a:rPr lang="bg-BG" dirty="0" smtClean="0"/>
              <a:t>изображенията?</a:t>
            </a:r>
            <a:endParaRPr lang="bg-BG" dirty="0"/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64</a:t>
            </a:r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128</a:t>
            </a:r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256</a:t>
            </a:r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512</a:t>
            </a:r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1024</a:t>
            </a:r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2048</a:t>
            </a:r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163</a:t>
            </a:r>
            <a:r>
              <a:rPr lang="en-US" dirty="0" smtClean="0"/>
              <a:t>84</a:t>
            </a:r>
            <a:endParaRPr lang="en-US" dirty="0"/>
          </a:p>
          <a:p>
            <a:pPr marL="871538" lvl="1" indent="-514350">
              <a:buFont typeface="+mj-lt"/>
              <a:buAutoNum type="alphaLcParenR"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61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489799" y="3200400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2" descr="http://upload.wikimedia.org/wikipedia/commons/thumb/5/5a/Vg_graphics.svg/500px-Vg_graphics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2514600"/>
            <a:ext cx="3733800" cy="373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8752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3600" dirty="0"/>
              <a:t>Отговор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838200"/>
            <a:ext cx="8686800" cy="5791200"/>
          </a:xfrm>
        </p:spPr>
        <p:txBody>
          <a:bodyPr/>
          <a:lstStyle/>
          <a:p>
            <a:r>
              <a:rPr lang="en-US" dirty="0" smtClean="0"/>
              <a:t>GIF </a:t>
            </a:r>
            <a:r>
              <a:rPr lang="bg-BG" dirty="0" smtClean="0"/>
              <a:t>изображенията поддържат само 256 цвята.</a:t>
            </a:r>
          </a:p>
          <a:p>
            <a:r>
              <a:rPr lang="bg-BG" dirty="0" smtClean="0"/>
              <a:t>Форматът поддържа и анимация, като всеки кадър може да ползва палитра също от 256 цвята.</a:t>
            </a:r>
            <a:endParaRPr lang="en-US" dirty="0" smtClean="0"/>
          </a:p>
          <a:p>
            <a:r>
              <a:rPr lang="bg-BG" dirty="0" smtClean="0"/>
              <a:t>Информация</a:t>
            </a:r>
            <a:r>
              <a:rPr lang="bg-BG" dirty="0"/>
              <a:t>:</a:t>
            </a:r>
            <a:endParaRPr lang="en-US" dirty="0"/>
          </a:p>
          <a:p>
            <a:pPr lvl="1"/>
            <a:r>
              <a:rPr lang="en-US" sz="2800" dirty="0">
                <a:hlinkClick r:id="rId2"/>
              </a:rPr>
              <a:t>http://en.wikipedia.org/wiki/List_of_PDF_software</a:t>
            </a:r>
            <a:endParaRPr lang="en-US" sz="28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363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609600" y="4953000"/>
            <a:ext cx="7924800" cy="685800"/>
          </a:xfrm>
        </p:spPr>
        <p:txBody>
          <a:bodyPr/>
          <a:lstStyle/>
          <a:p>
            <a:r>
              <a:rPr lang="bg-BG" dirty="0" smtClean="0"/>
              <a:t>Бази от данни</a:t>
            </a:r>
            <a:endParaRPr lang="en-US" dirty="0"/>
          </a:p>
        </p:txBody>
      </p:sp>
      <p:sp>
        <p:nvSpPr>
          <p:cNvPr id="15" name="Subtitle 2"/>
          <p:cNvSpPr>
            <a:spLocks noGrp="1"/>
          </p:cNvSpPr>
          <p:nvPr>
            <p:ph type="subTitle" idx="1"/>
          </p:nvPr>
        </p:nvSpPr>
        <p:spPr>
          <a:xfrm>
            <a:off x="609600" y="5679280"/>
            <a:ext cx="7924800" cy="569120"/>
          </a:xfrm>
        </p:spPr>
        <p:txBody>
          <a:bodyPr/>
          <a:lstStyle/>
          <a:p>
            <a:r>
              <a:rPr lang="bg-BG" dirty="0" smtClean="0"/>
              <a:t>Модели на данните, таблици, релации, </a:t>
            </a:r>
            <a:r>
              <a:rPr lang="en-US" dirty="0" smtClean="0"/>
              <a:t>SQL</a:t>
            </a:r>
            <a:endParaRPr lang="en-US" dirty="0"/>
          </a:p>
        </p:txBody>
      </p:sp>
      <p:pic>
        <p:nvPicPr>
          <p:cNvPr id="16" name="Picture 2" descr="-&quot;Relational"/>
          <p:cNvPicPr>
            <a:picLocks noChangeAspect="1" noChangeArrowheads="1"/>
          </p:cNvPicPr>
          <p:nvPr/>
        </p:nvPicPr>
        <p:blipFill>
          <a:blip r:embed="rId2" cstate="screen">
            <a:lum bright="20000" contras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417933">
            <a:off x="3048000" y="864992"/>
            <a:ext cx="2971800" cy="1503111"/>
          </a:xfrm>
          <a:prstGeom prst="rect">
            <a:avLst/>
          </a:prstGeom>
          <a:noFill/>
          <a:effectLst>
            <a:outerShdw blurRad="88900" sx="106000" sy="106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7" name="Picture 4" descr="http://www.saheltech.com/photos/database2.jpg"/>
          <p:cNvPicPr>
            <a:picLocks noChangeAspect="1" noChangeArrowheads="1"/>
          </p:cNvPicPr>
          <p:nvPr/>
        </p:nvPicPr>
        <p:blipFill>
          <a:blip r:embed="rId3" cstate="screen">
            <a:lum bright="20000" contras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70379">
            <a:off x="5266620" y="2562674"/>
            <a:ext cx="2974180" cy="1918825"/>
          </a:xfrm>
          <a:prstGeom prst="roundRect">
            <a:avLst>
              <a:gd name="adj" fmla="val 4705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88900" sx="106000" sy="106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8" name="Picture 2" descr="http://store.kagi.com/gif/6CN_LIVE/Drag%20%20Drop%20Icon%20125_128_vph03.jp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14036">
            <a:off x="2937029" y="2387050"/>
            <a:ext cx="2315833" cy="2129743"/>
          </a:xfrm>
          <a:prstGeom prst="roundRect">
            <a:avLst>
              <a:gd name="adj" fmla="val 7737"/>
            </a:avLst>
          </a:prstGeom>
          <a:noFill/>
          <a:effectLst>
            <a:outerShdw blurRad="88900" sx="106000" sy="106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9" name="Picture 2" descr="http://images.visual-paradigm.com/vpuml/provides/codedbeng/generate_db_illu.jp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30146">
            <a:off x="691293" y="2787060"/>
            <a:ext cx="2170387" cy="1765072"/>
          </a:xfrm>
          <a:prstGeom prst="roundRect">
            <a:avLst>
              <a:gd name="adj" fmla="val 2941"/>
            </a:avLst>
          </a:prstGeom>
          <a:noFill/>
          <a:effectLst>
            <a:outerShdw blurRad="88900" sx="106000" sy="106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0" name="Picture 2" descr="http://www.iconspedia.com/uploads/1913906277156034685.png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86140">
            <a:off x="776582" y="889501"/>
            <a:ext cx="2664508" cy="2294812"/>
          </a:xfrm>
          <a:prstGeom prst="rect">
            <a:avLst/>
          </a:prstGeom>
          <a:noFill/>
          <a:effectLst>
            <a:outerShdw blurRad="88900" sx="106000" sy="106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1" name="Picture 2" descr="http://www.selikoff.net/blog-files/database-good.png"/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2978">
            <a:off x="5779953" y="1079281"/>
            <a:ext cx="1911982" cy="168201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88900" sx="106000" sy="106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30938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r>
              <a:rPr lang="bg-BG" dirty="0" smtClean="0"/>
              <a:t>Кое от изброените НЕ е </a:t>
            </a:r>
            <a:r>
              <a:rPr lang="en-US" dirty="0" smtClean="0"/>
              <a:t>RDBMS </a:t>
            </a:r>
            <a:r>
              <a:rPr lang="bg-BG" dirty="0" smtClean="0"/>
              <a:t>система.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/>
              <a:t>Microsoft SQL </a:t>
            </a:r>
            <a:r>
              <a:rPr lang="en-US" dirty="0" smtClean="0"/>
              <a:t>Server</a:t>
            </a:r>
            <a:endParaRPr lang="bg-BG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 err="1" smtClean="0"/>
              <a:t>Openbase</a:t>
            </a:r>
            <a:endParaRPr lang="bg-BG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SQLite</a:t>
            </a:r>
            <a:endParaRPr lang="bg-BG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 err="1" smtClean="0"/>
              <a:t>SmallSQL</a:t>
            </a:r>
            <a:endParaRPr lang="bg-BG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/>
              <a:t>IBM DB2 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 err="1" smtClean="0"/>
              <a:t>solidDB</a:t>
            </a:r>
            <a:endParaRPr lang="bg-BG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 err="1"/>
              <a:t>CouchDB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64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457200" y="5334000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6434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638800"/>
          </a:xfrm>
        </p:spPr>
        <p:txBody>
          <a:bodyPr/>
          <a:lstStyle/>
          <a:p>
            <a:r>
              <a:rPr lang="en-US" dirty="0" smtClean="0"/>
              <a:t>RDBMS (</a:t>
            </a:r>
            <a:r>
              <a:rPr lang="en-US" dirty="0"/>
              <a:t>Relational database management </a:t>
            </a:r>
            <a:r>
              <a:rPr lang="en-US" dirty="0" smtClean="0"/>
              <a:t>system) – </a:t>
            </a:r>
            <a:r>
              <a:rPr lang="bg-BG" dirty="0" smtClean="0"/>
              <a:t>системи работещи с релационни баси от данни</a:t>
            </a:r>
            <a:endParaRPr lang="en-US" dirty="0" smtClean="0"/>
          </a:p>
          <a:p>
            <a:r>
              <a:rPr lang="en-US" dirty="0" err="1" smtClean="0"/>
              <a:t>CouchDB</a:t>
            </a:r>
            <a:r>
              <a:rPr lang="bg-BG" dirty="0" smtClean="0"/>
              <a:t> е документно ориентирана база от данни. </a:t>
            </a:r>
            <a:r>
              <a:rPr lang="en-US" dirty="0" err="1" smtClean="0"/>
              <a:t>NoSQL</a:t>
            </a:r>
            <a:r>
              <a:rPr lang="en-US" dirty="0" smtClean="0"/>
              <a:t> </a:t>
            </a:r>
            <a:r>
              <a:rPr lang="bg-BG" dirty="0" smtClean="0"/>
              <a:t>база използваща </a:t>
            </a:r>
            <a:r>
              <a:rPr lang="en-US" dirty="0" smtClean="0"/>
              <a:t>JSON </a:t>
            </a:r>
            <a:r>
              <a:rPr lang="bg-BG" dirty="0" smtClean="0"/>
              <a:t>за запазване на данните.</a:t>
            </a:r>
          </a:p>
          <a:p>
            <a:r>
              <a:rPr lang="en-US" dirty="0" smtClean="0"/>
              <a:t> </a:t>
            </a:r>
            <a:r>
              <a:rPr lang="bg-BG" dirty="0" smtClean="0"/>
              <a:t>Информация:</a:t>
            </a:r>
            <a:endParaRPr lang="en-US" dirty="0" smtClean="0"/>
          </a:p>
          <a:p>
            <a:pPr lvl="1"/>
            <a:r>
              <a:rPr lang="en-US" sz="2800" dirty="0">
                <a:hlinkClick r:id="rId2"/>
              </a:rPr>
              <a:t>http://</a:t>
            </a:r>
            <a:r>
              <a:rPr lang="en-US" sz="2800" dirty="0" smtClean="0">
                <a:hlinkClick r:id="rId2"/>
              </a:rPr>
              <a:t>en.wikipedia.org/wiki/CouchDB</a:t>
            </a:r>
            <a:endParaRPr lang="bg-BG" sz="2800" dirty="0" smtClean="0"/>
          </a:p>
          <a:p>
            <a:pPr lvl="1"/>
            <a:r>
              <a:rPr lang="en-US" sz="2800" dirty="0" smtClean="0">
                <a:hlinkClick r:id="rId3"/>
              </a:rPr>
              <a:t>http</a:t>
            </a:r>
            <a:r>
              <a:rPr lang="en-US" sz="2800" dirty="0">
                <a:hlinkClick r:id="rId3"/>
              </a:rPr>
              <a:t>://en.wikipedia.org/wiki/List_of_relational_database_management_systems</a:t>
            </a:r>
            <a:endParaRPr lang="bg-BG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4066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3600" dirty="0"/>
              <a:t>Въпрос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762000"/>
            <a:ext cx="8686800" cy="5791200"/>
          </a:xfrm>
        </p:spPr>
        <p:txBody>
          <a:bodyPr/>
          <a:lstStyle/>
          <a:p>
            <a:r>
              <a:rPr lang="bg-BG" dirty="0" smtClean="0"/>
              <a:t>Коя от следните бази данни е достъпна с</a:t>
            </a:r>
            <a:r>
              <a:rPr lang="en-US" dirty="0" smtClean="0"/>
              <a:t> </a:t>
            </a:r>
            <a:r>
              <a:rPr lang="en-US" dirty="0" err="1" smtClean="0"/>
              <a:t>Nodejs</a:t>
            </a:r>
            <a:r>
              <a:rPr lang="en-US" dirty="0" smtClean="0"/>
              <a:t>?</a:t>
            </a:r>
            <a:endParaRPr lang="bg-BG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 err="1" smtClean="0"/>
              <a:t>MongoDB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 err="1" smtClean="0"/>
              <a:t>CouchDB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MS SQL Server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MySQL</a:t>
            </a:r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Всички изброени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66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02920" y="4465320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662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3600" dirty="0"/>
              <a:t>Отговор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685800"/>
            <a:ext cx="8763000" cy="5867400"/>
          </a:xfrm>
        </p:spPr>
        <p:txBody>
          <a:bodyPr/>
          <a:lstStyle/>
          <a:p>
            <a:r>
              <a:rPr lang="en-US" dirty="0" err="1" smtClean="0"/>
              <a:t>Nodejs</a:t>
            </a:r>
            <a:r>
              <a:rPr lang="en-US" dirty="0" smtClean="0"/>
              <a:t> </a:t>
            </a:r>
            <a:r>
              <a:rPr lang="bg-BG" dirty="0" smtClean="0"/>
              <a:t>е платформа за сървърен </a:t>
            </a:r>
            <a:r>
              <a:rPr lang="en-US" dirty="0" smtClean="0"/>
              <a:t>JavaScript</a:t>
            </a:r>
          </a:p>
          <a:p>
            <a:pPr lvl="1"/>
            <a:r>
              <a:rPr lang="bg-BG" dirty="0" smtClean="0"/>
              <a:t>Позволява имплементация на сървърна логика използвайки </a:t>
            </a:r>
            <a:r>
              <a:rPr lang="en-US" dirty="0" smtClean="0"/>
              <a:t>JavaScript </a:t>
            </a:r>
            <a:r>
              <a:rPr lang="bg-BG" dirty="0" smtClean="0"/>
              <a:t>синтаксис и концепции</a:t>
            </a:r>
          </a:p>
          <a:p>
            <a:r>
              <a:rPr lang="en-US" dirty="0" err="1" smtClean="0"/>
              <a:t>Nodejs</a:t>
            </a:r>
            <a:r>
              <a:rPr lang="en-US" dirty="0" smtClean="0"/>
              <a:t> </a:t>
            </a:r>
            <a:r>
              <a:rPr lang="bg-BG" dirty="0" smtClean="0"/>
              <a:t>предоставя възможност за работа с всякакви бази данни</a:t>
            </a:r>
          </a:p>
          <a:p>
            <a:pPr lvl="1"/>
            <a:r>
              <a:rPr lang="bg-BG" dirty="0" smtClean="0"/>
              <a:t>Нужно е да се инсталира съответния </a:t>
            </a:r>
            <a:r>
              <a:rPr lang="en-US" dirty="0" smtClean="0"/>
              <a:t>driver</a:t>
            </a:r>
          </a:p>
          <a:p>
            <a:r>
              <a:rPr lang="bg-BG" dirty="0" smtClean="0"/>
              <a:t>Информация:</a:t>
            </a:r>
          </a:p>
          <a:p>
            <a:pPr lvl="1"/>
            <a:r>
              <a:rPr lang="en-US" dirty="0">
                <a:hlinkClick r:id="rId2"/>
              </a:rPr>
              <a:t>http://nodejs.org/</a:t>
            </a:r>
            <a:endParaRPr lang="bg-BG" dirty="0" smtClean="0">
              <a:hlinkClick r:id="rId3"/>
            </a:endParaRPr>
          </a:p>
          <a:p>
            <a:pPr lvl="1"/>
            <a:r>
              <a:rPr lang="en-US" dirty="0" smtClean="0">
                <a:hlinkClick r:id="rId3"/>
              </a:rPr>
              <a:t>http</a:t>
            </a:r>
            <a:r>
              <a:rPr lang="en-US" dirty="0">
                <a:hlinkClick r:id="rId3"/>
              </a:rPr>
              <a:t>://nodejsdb.org</a:t>
            </a:r>
            <a:r>
              <a:rPr lang="en-US" dirty="0" smtClean="0">
                <a:hlinkClick r:id="rId3"/>
              </a:rPr>
              <a:t>/</a:t>
            </a:r>
            <a:endParaRPr lang="bg-BG" dirty="0" smtClean="0"/>
          </a:p>
          <a:p>
            <a:pPr lvl="1"/>
            <a:endParaRPr lang="en-US" dirty="0" smtClean="0"/>
          </a:p>
          <a:p>
            <a:endParaRPr lang="bg-BG" dirty="0" smtClean="0"/>
          </a:p>
          <a:p>
            <a:endParaRPr lang="bg-BG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0711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228600" y="762000"/>
            <a:ext cx="8686800" cy="5791200"/>
          </a:xfrm>
        </p:spPr>
        <p:txBody>
          <a:bodyPr/>
          <a:lstStyle/>
          <a:p>
            <a:r>
              <a:rPr lang="bg-BG" dirty="0" smtClean="0"/>
              <a:t>Кой от дадените оператори в езика </a:t>
            </a:r>
            <a:r>
              <a:rPr lang="en-US" dirty="0" smtClean="0"/>
              <a:t>SQL</a:t>
            </a:r>
            <a:r>
              <a:rPr lang="bg-BG" dirty="0" smtClean="0"/>
              <a:t> може да</a:t>
            </a:r>
            <a:r>
              <a:rPr lang="en-US" dirty="0" smtClean="0"/>
              <a:t> </a:t>
            </a:r>
            <a:r>
              <a:rPr lang="bg-BG" dirty="0" smtClean="0"/>
              <a:t>използва </a:t>
            </a:r>
            <a:r>
              <a:rPr lang="en-US" dirty="0" smtClean="0"/>
              <a:t>SQL Wildcards</a:t>
            </a:r>
            <a:r>
              <a:rPr lang="bg-BG" dirty="0" smtClean="0"/>
              <a:t>?</a:t>
            </a:r>
            <a:endParaRPr lang="bg-BG" dirty="0"/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SELECT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FROM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WHERE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LIKE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CREATE</a:t>
            </a:r>
            <a:endParaRPr lang="en-US" dirty="0"/>
          </a:p>
          <a:p>
            <a:pPr marL="871538" lvl="1" indent="-514350">
              <a:buFont typeface="+mj-lt"/>
              <a:buAutoNum type="alphaLcParenR"/>
            </a:pP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3600" dirty="0"/>
              <a:t>Въпрос</a:t>
            </a:r>
            <a:endParaRPr lang="en-US" sz="3600" dirty="0"/>
          </a:p>
        </p:txBody>
      </p:sp>
      <p:sp>
        <p:nvSpPr>
          <p:cNvPr id="5" name="Oval 4"/>
          <p:cNvSpPr/>
          <p:nvPr/>
        </p:nvSpPr>
        <p:spPr>
          <a:xfrm>
            <a:off x="520700" y="3809999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2" descr="C:\Users\Rali\Desktop\gaming_poker_card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681287"/>
            <a:ext cx="3456697" cy="2867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8655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3600" dirty="0"/>
              <a:t>Отговор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69</a:t>
            </a:fld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228600" y="838200"/>
            <a:ext cx="8686800" cy="5791200"/>
          </a:xfrm>
        </p:spPr>
        <p:txBody>
          <a:bodyPr/>
          <a:lstStyle/>
          <a:p>
            <a:r>
              <a:rPr lang="en-US" dirty="0" smtClean="0"/>
              <a:t>SQL Wildcards </a:t>
            </a:r>
            <a:r>
              <a:rPr lang="bg-BG" dirty="0" smtClean="0"/>
              <a:t>се използват при търсене на информация в базата данни</a:t>
            </a:r>
          </a:p>
          <a:p>
            <a:r>
              <a:rPr lang="en-US" dirty="0" smtClean="0"/>
              <a:t>SQL Wildcards </a:t>
            </a:r>
            <a:r>
              <a:rPr lang="bg-BG" dirty="0" smtClean="0"/>
              <a:t>трябва да бъдат използвани в комбинация с оператора </a:t>
            </a:r>
            <a:r>
              <a:rPr lang="en-US" dirty="0" smtClean="0"/>
              <a:t>LIKE</a:t>
            </a:r>
          </a:p>
          <a:p>
            <a:r>
              <a:rPr lang="bg-BG" dirty="0" smtClean="0"/>
              <a:t>Пример:</a:t>
            </a:r>
            <a:br>
              <a:rPr lang="bg-BG" dirty="0" smtClean="0"/>
            </a:br>
            <a:r>
              <a:rPr lang="bg-BG" dirty="0" smtClean="0"/>
              <a:t>	</a:t>
            </a:r>
            <a:r>
              <a:rPr lang="en-US" dirty="0" smtClean="0">
                <a:solidFill>
                  <a:schemeClr val="accent5">
                    <a:lumMod val="40000"/>
                    <a:lumOff val="60000"/>
                  </a:schemeClr>
                </a:solidFill>
              </a:rPr>
              <a:t>SELECT </a:t>
            </a:r>
            <a:r>
              <a:rPr lang="en-US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* FROM Persons</a:t>
            </a:r>
            <a:br>
              <a:rPr lang="en-US" dirty="0">
                <a:solidFill>
                  <a:schemeClr val="accent5">
                    <a:lumMod val="40000"/>
                    <a:lumOff val="60000"/>
                  </a:schemeClr>
                </a:solidFill>
              </a:rPr>
            </a:br>
            <a:r>
              <a:rPr lang="bg-BG" dirty="0" smtClean="0">
                <a:solidFill>
                  <a:schemeClr val="accent5">
                    <a:lumMod val="40000"/>
                    <a:lumOff val="60000"/>
                  </a:schemeClr>
                </a:solidFill>
              </a:rPr>
              <a:t>	</a:t>
            </a:r>
            <a:r>
              <a:rPr lang="en-US" dirty="0" smtClean="0">
                <a:solidFill>
                  <a:schemeClr val="accent5">
                    <a:lumMod val="40000"/>
                    <a:lumOff val="60000"/>
                  </a:schemeClr>
                </a:solidFill>
              </a:rPr>
              <a:t>WHERE </a:t>
            </a:r>
            <a:r>
              <a:rPr lang="en-US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City LIKE '</a:t>
            </a:r>
            <a:r>
              <a:rPr lang="en-US" dirty="0" err="1">
                <a:solidFill>
                  <a:schemeClr val="accent5">
                    <a:lumMod val="40000"/>
                    <a:lumOff val="60000"/>
                  </a:schemeClr>
                </a:solidFill>
              </a:rPr>
              <a:t>sa</a:t>
            </a:r>
            <a:r>
              <a:rPr lang="en-US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%'</a:t>
            </a:r>
            <a:endParaRPr lang="en-US" dirty="0" smtClean="0">
              <a:solidFill>
                <a:schemeClr val="accent5">
                  <a:lumMod val="40000"/>
                  <a:lumOff val="60000"/>
                </a:schemeClr>
              </a:solidFill>
            </a:endParaRPr>
          </a:p>
          <a:p>
            <a:r>
              <a:rPr lang="bg-BG" dirty="0" smtClean="0"/>
              <a:t>Информация:</a:t>
            </a:r>
          </a:p>
          <a:p>
            <a:pPr lvl="1"/>
            <a:r>
              <a:rPr lang="en-US" sz="2800" dirty="0">
                <a:hlinkClick r:id="rId2"/>
              </a:rPr>
              <a:t>http://msdn.microsoft.com/en-us/library/ms179859.aspx</a:t>
            </a:r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189143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3600" dirty="0"/>
              <a:t>Въпрос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Какво е </a:t>
            </a:r>
            <a:r>
              <a:rPr lang="en-US" dirty="0" err="1" smtClean="0"/>
              <a:t>CrossFireX</a:t>
            </a:r>
            <a:r>
              <a:rPr lang="en-US" dirty="0" smtClean="0"/>
              <a:t> </a:t>
            </a:r>
            <a:r>
              <a:rPr lang="bg-BG" dirty="0" smtClean="0"/>
              <a:t>в компютърния хардуер?</a:t>
            </a:r>
            <a:endParaRPr lang="bg-BG" dirty="0"/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Технология, която се ползва в </a:t>
            </a:r>
            <a:r>
              <a:rPr lang="bg-BG" dirty="0" err="1" smtClean="0"/>
              <a:t>многоядрените</a:t>
            </a:r>
            <a:r>
              <a:rPr lang="bg-BG" dirty="0" smtClean="0"/>
              <a:t> процесори</a:t>
            </a:r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Шина, която позволява на 2 хард-диска да работят заедно</a:t>
            </a:r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Интерфейс за комуникация, подобен на </a:t>
            </a:r>
            <a:r>
              <a:rPr lang="en-US" dirty="0" smtClean="0"/>
              <a:t>USB</a:t>
            </a:r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Технология на </a:t>
            </a:r>
            <a:r>
              <a:rPr lang="en-US" dirty="0" smtClean="0"/>
              <a:t>AMD, </a:t>
            </a:r>
            <a:r>
              <a:rPr lang="bg-BG" dirty="0" smtClean="0"/>
              <a:t>позволяваща ползването на няколко видеокарти паралелно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33400" y="4419600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1529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ctrTitle"/>
          </p:nvPr>
        </p:nvSpPr>
        <p:spPr>
          <a:xfrm>
            <a:off x="609600" y="4419600"/>
            <a:ext cx="7924800" cy="685800"/>
          </a:xfrm>
        </p:spPr>
        <p:txBody>
          <a:bodyPr/>
          <a:lstStyle/>
          <a:p>
            <a:r>
              <a:rPr lang="bg-BG" dirty="0" smtClean="0"/>
              <a:t>Информационни системи</a:t>
            </a:r>
            <a:endParaRPr lang="en-US" dirty="0"/>
          </a:p>
        </p:txBody>
      </p:sp>
      <p:sp>
        <p:nvSpPr>
          <p:cNvPr id="11" name="Subtitle 2"/>
          <p:cNvSpPr>
            <a:spLocks noGrp="1"/>
          </p:cNvSpPr>
          <p:nvPr>
            <p:ph type="subTitle" idx="1"/>
          </p:nvPr>
        </p:nvSpPr>
        <p:spPr>
          <a:xfrm>
            <a:off x="609600" y="5526879"/>
            <a:ext cx="7924800" cy="569120"/>
          </a:xfrm>
        </p:spPr>
        <p:txBody>
          <a:bodyPr/>
          <a:lstStyle/>
          <a:p>
            <a:r>
              <a:rPr lang="en-US" dirty="0" smtClean="0"/>
              <a:t>ERP, CRM, BI</a:t>
            </a:r>
            <a:r>
              <a:rPr lang="bg-BG" dirty="0" smtClean="0"/>
              <a:t>, </a:t>
            </a:r>
            <a:r>
              <a:rPr lang="en-US" dirty="0" smtClean="0"/>
              <a:t>BPM, FMIS, CAD/CAM, CMS, </a:t>
            </a:r>
            <a:r>
              <a:rPr lang="bg-BG" dirty="0" smtClean="0"/>
              <a:t>софтуерни архитектури</a:t>
            </a:r>
            <a:endParaRPr lang="en-US" dirty="0"/>
          </a:p>
        </p:txBody>
      </p:sp>
      <p:pic>
        <p:nvPicPr>
          <p:cNvPr id="12" name="Picture 2" descr="http://www.tepco.co.jp/en/corpinfo/consultant/images/c31-0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7562" y="959938"/>
            <a:ext cx="5205238" cy="2918824"/>
          </a:xfrm>
          <a:prstGeom prst="roundRect">
            <a:avLst>
              <a:gd name="adj" fmla="val 4093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3308131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3600" dirty="0"/>
              <a:t>Въпрос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Кое от изброените НЕ може да е част от слоя за достъп до базата данни в трислойната архитектура?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Entity Framework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LINQ to SQL</a:t>
            </a:r>
            <a:endParaRPr lang="bg-BG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LINQ to Entities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ADO.NET</a:t>
            </a:r>
            <a:endParaRPr lang="bg-BG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Nhibernate</a:t>
            </a:r>
            <a:endParaRPr lang="bg-BG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Data Mining</a:t>
            </a:r>
          </a:p>
          <a:p>
            <a:pPr marL="871538" lvl="1" indent="-514350">
              <a:buFont typeface="+mj-lt"/>
              <a:buAutoNum type="alphaLcParenR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71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457200" y="5746532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8923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3600" dirty="0"/>
              <a:t>Отговор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62000"/>
            <a:ext cx="9144000" cy="5791200"/>
          </a:xfrm>
        </p:spPr>
        <p:txBody>
          <a:bodyPr/>
          <a:lstStyle/>
          <a:p>
            <a:r>
              <a:rPr lang="en-US" sz="2800" dirty="0" smtClean="0"/>
              <a:t>Entity Fram</a:t>
            </a:r>
            <a:r>
              <a:rPr lang="en-US" sz="2800" dirty="0"/>
              <a:t>e</a:t>
            </a:r>
            <a:r>
              <a:rPr lang="en-US" sz="2800" dirty="0" smtClean="0"/>
              <a:t>work </a:t>
            </a:r>
            <a:r>
              <a:rPr lang="bg-BG" sz="2800" dirty="0" smtClean="0"/>
              <a:t>и </a:t>
            </a:r>
            <a:r>
              <a:rPr lang="en-US" sz="2800" dirty="0" smtClean="0"/>
              <a:t>Nhibernate </a:t>
            </a:r>
            <a:r>
              <a:rPr lang="bg-BG" sz="2800" dirty="0" smtClean="0"/>
              <a:t>са </a:t>
            </a:r>
            <a:r>
              <a:rPr lang="en-US" sz="2800" dirty="0" smtClean="0"/>
              <a:t>ORM </a:t>
            </a:r>
            <a:r>
              <a:rPr lang="bg-BG" sz="2800" dirty="0" smtClean="0"/>
              <a:t>технологии и са основна част от слоя за бази данни.</a:t>
            </a:r>
          </a:p>
          <a:p>
            <a:r>
              <a:rPr lang="en-US" sz="2800" dirty="0" smtClean="0"/>
              <a:t>LINQ to SQL </a:t>
            </a:r>
            <a:r>
              <a:rPr lang="bg-BG" sz="2800" dirty="0"/>
              <a:t>и</a:t>
            </a:r>
            <a:r>
              <a:rPr lang="en-US" sz="2800" dirty="0" smtClean="0"/>
              <a:t> LINQ</a:t>
            </a:r>
            <a:r>
              <a:rPr lang="bg-BG" sz="2800" dirty="0" smtClean="0"/>
              <a:t> </a:t>
            </a:r>
            <a:r>
              <a:rPr lang="en-US" sz="2800" dirty="0" smtClean="0"/>
              <a:t>to Entities </a:t>
            </a:r>
            <a:r>
              <a:rPr lang="bg-BG" sz="2800" dirty="0" smtClean="0"/>
              <a:t>са технологии</a:t>
            </a:r>
            <a:r>
              <a:rPr lang="en-US" sz="2800" dirty="0" smtClean="0"/>
              <a:t>, </a:t>
            </a:r>
            <a:r>
              <a:rPr lang="bg-BG" sz="2800" dirty="0" smtClean="0"/>
              <a:t>които превръщат релационите таблици в програмни обекти и правят тяхната манипулация лесна за програмистите, без да се налага използването на </a:t>
            </a:r>
            <a:r>
              <a:rPr lang="en-US" sz="2800" dirty="0" smtClean="0"/>
              <a:t>SQL</a:t>
            </a:r>
          </a:p>
          <a:p>
            <a:r>
              <a:rPr lang="en-US" sz="2800" dirty="0" smtClean="0"/>
              <a:t>ADO.NET</a:t>
            </a:r>
            <a:r>
              <a:rPr lang="bg-BG" sz="2800" dirty="0"/>
              <a:t> </a:t>
            </a:r>
            <a:r>
              <a:rPr lang="bg-BG" sz="2800" dirty="0" smtClean="0"/>
              <a:t>е технология на </a:t>
            </a:r>
            <a:r>
              <a:rPr lang="en-US" sz="2800" dirty="0" smtClean="0"/>
              <a:t>Microsoft, </a:t>
            </a:r>
            <a:r>
              <a:rPr lang="bg-BG" sz="2800" dirty="0" smtClean="0"/>
              <a:t>която позволява достъпването на релационни и </a:t>
            </a:r>
            <a:r>
              <a:rPr lang="en-US" sz="2800" dirty="0" smtClean="0"/>
              <a:t>XML </a:t>
            </a:r>
            <a:r>
              <a:rPr lang="bg-BG" sz="2800" dirty="0" smtClean="0"/>
              <a:t>данни.</a:t>
            </a:r>
          </a:p>
          <a:p>
            <a:r>
              <a:rPr lang="en-US" sz="2800" dirty="0" smtClean="0"/>
              <a:t>Data Mining </a:t>
            </a:r>
            <a:r>
              <a:rPr lang="bg-BG" sz="2800" dirty="0" smtClean="0"/>
              <a:t>е процес на откриване на зависимости, тенденции, шаблони</a:t>
            </a:r>
            <a:r>
              <a:rPr lang="en-US" sz="2800" dirty="0" smtClean="0"/>
              <a:t> </a:t>
            </a:r>
            <a:r>
              <a:rPr lang="bg-BG" sz="2800" dirty="0" smtClean="0"/>
              <a:t>(</a:t>
            </a:r>
            <a:r>
              <a:rPr lang="en-US" sz="2800" dirty="0" smtClean="0"/>
              <a:t>patterns</a:t>
            </a:r>
            <a:r>
              <a:rPr lang="bg-BG" sz="2800" dirty="0" smtClean="0"/>
              <a:t>)</a:t>
            </a:r>
            <a:r>
              <a:rPr lang="en-US" sz="2800" dirty="0" smtClean="0"/>
              <a:t> </a:t>
            </a:r>
            <a:r>
              <a:rPr lang="bg-BG" sz="2800" dirty="0" smtClean="0"/>
              <a:t>в големи масиви от данни.</a:t>
            </a:r>
          </a:p>
          <a:p>
            <a:pPr marL="282575" lvl="2" indent="-282575"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dirty="0">
                <a:hlinkClick r:id="rId2"/>
              </a:rPr>
              <a:t>http://en.wikipedia.org/wiki/Data_mining</a:t>
            </a:r>
            <a:endParaRPr lang="bg-BG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0614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3600" dirty="0"/>
              <a:t>Въпрос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8686800" cy="5562600"/>
          </a:xfrm>
        </p:spPr>
        <p:txBody>
          <a:bodyPr/>
          <a:lstStyle/>
          <a:p>
            <a:pPr lvl="0"/>
            <a:r>
              <a:rPr lang="bg-BG" dirty="0" smtClean="0"/>
              <a:t>Кои са стъпките на развитие на </a:t>
            </a:r>
            <a:r>
              <a:rPr lang="en-US" dirty="0" smtClean="0"/>
              <a:t>ERP </a:t>
            </a:r>
            <a:r>
              <a:rPr lang="bg-BG" dirty="0" smtClean="0"/>
              <a:t>системите</a:t>
            </a:r>
            <a:r>
              <a:rPr lang="en-US" dirty="0" smtClean="0"/>
              <a:t>?</a:t>
            </a:r>
            <a:endParaRPr lang="en-US" sz="2000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sz="2800" dirty="0" smtClean="0"/>
              <a:t>MRP</a:t>
            </a:r>
            <a:r>
              <a:rPr lang="bg-BG" sz="2800" dirty="0" smtClean="0"/>
              <a:t>, </a:t>
            </a:r>
            <a:r>
              <a:rPr lang="en-US" sz="2800" dirty="0" smtClean="0"/>
              <a:t>MRP </a:t>
            </a:r>
            <a:r>
              <a:rPr lang="bg-BG" sz="2800" dirty="0" smtClean="0"/>
              <a:t>2, </a:t>
            </a:r>
            <a:r>
              <a:rPr lang="en-US" sz="2800" dirty="0" smtClean="0"/>
              <a:t>ERP, B2B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sz="2800" dirty="0" smtClean="0"/>
              <a:t>B2B, MRP, MRP2, ERP</a:t>
            </a:r>
            <a:endParaRPr lang="en-US" sz="2600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sz="2600" dirty="0" smtClean="0"/>
              <a:t>ERP, B2b, MRP, B2B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sz="2600" dirty="0" smtClean="0"/>
              <a:t>MRP, MRP2, B2B, ERP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73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493058" y="2321860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8350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3600" dirty="0"/>
              <a:t>Отговор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066800"/>
            <a:ext cx="8686800" cy="5715000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ru-RU" sz="2400" dirty="0"/>
              <a:t>MRP - Планиране на материалните ресурси, линейно (през 70-те години)</a:t>
            </a:r>
          </a:p>
          <a:p>
            <a:pPr>
              <a:spcBef>
                <a:spcPts val="0"/>
              </a:spcBef>
            </a:pPr>
            <a:r>
              <a:rPr lang="ru-RU" sz="2400" dirty="0"/>
              <a:t>MRP 2 - Планиране на ресурсите на производството, затворен цикъл (80-те)</a:t>
            </a:r>
          </a:p>
          <a:p>
            <a:pPr>
              <a:spcBef>
                <a:spcPts val="0"/>
              </a:spcBef>
            </a:pPr>
            <a:r>
              <a:rPr lang="ru-RU" sz="2400" dirty="0"/>
              <a:t>ERP - Планиране на ресурсите на предприятието, интегриран затворен цикъл. (90-те)</a:t>
            </a:r>
          </a:p>
          <a:p>
            <a:pPr>
              <a:spcBef>
                <a:spcPts val="0"/>
              </a:spcBef>
            </a:pPr>
            <a:r>
              <a:rPr lang="ru-RU" sz="2400" dirty="0"/>
              <a:t>Към средата на 1990-те ERP ситемите вече обхващат всички ключови функции в една организация. </a:t>
            </a:r>
            <a:endParaRPr lang="en-US" sz="2400" dirty="0" smtClean="0"/>
          </a:p>
          <a:p>
            <a:pPr>
              <a:spcBef>
                <a:spcPts val="0"/>
              </a:spcBef>
            </a:pPr>
            <a:r>
              <a:rPr lang="ru-RU" sz="2400" dirty="0" smtClean="0"/>
              <a:t>B2B </a:t>
            </a:r>
            <a:r>
              <a:rPr lang="ru-RU" sz="2400" dirty="0"/>
              <a:t>(business to business) - Планиране на ресурсите на клиент - доставчик, интегриран цикъл за планиране на свързаните субекти ( 21 -век)</a:t>
            </a:r>
          </a:p>
          <a:p>
            <a:pPr>
              <a:spcBef>
                <a:spcPts val="0"/>
              </a:spcBef>
            </a:pPr>
            <a:r>
              <a:rPr lang="bg-BG" sz="2400" dirty="0" smtClean="0"/>
              <a:t>Информация:</a:t>
            </a:r>
          </a:p>
          <a:p>
            <a:pPr lvl="1">
              <a:spcBef>
                <a:spcPts val="0"/>
              </a:spcBef>
            </a:pPr>
            <a:r>
              <a:rPr lang="en-US" sz="1800" dirty="0">
                <a:hlinkClick r:id="rId2"/>
              </a:rPr>
              <a:t>http://</a:t>
            </a:r>
            <a:r>
              <a:rPr lang="en-US" sz="1800" dirty="0" smtClean="0">
                <a:hlinkClick r:id="rId2"/>
              </a:rPr>
              <a:t>en.wikipedia.org/wiki/Enterprise_resource_planning</a:t>
            </a:r>
            <a:endParaRPr lang="en-US" sz="1800" dirty="0" smtClean="0"/>
          </a:p>
          <a:p>
            <a:pPr lvl="1">
              <a:spcBef>
                <a:spcPts val="0"/>
              </a:spcBef>
            </a:pPr>
            <a:r>
              <a:rPr lang="en-US" sz="1800" dirty="0">
                <a:hlinkClick r:id="rId3"/>
              </a:rPr>
              <a:t>http://</a:t>
            </a:r>
            <a:r>
              <a:rPr lang="en-US" sz="1800" dirty="0" smtClean="0">
                <a:hlinkClick r:id="rId3"/>
              </a:rPr>
              <a:t>tinyurl.com/bwsgvyo</a:t>
            </a:r>
            <a:endParaRPr lang="en-US" sz="18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6886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ctrTitle"/>
          </p:nvPr>
        </p:nvSpPr>
        <p:spPr>
          <a:xfrm>
            <a:off x="609600" y="3464720"/>
            <a:ext cx="7924800" cy="1295400"/>
          </a:xfrm>
        </p:spPr>
        <p:txBody>
          <a:bodyPr/>
          <a:lstStyle/>
          <a:p>
            <a:r>
              <a:rPr lang="bg-BG" dirty="0" smtClean="0"/>
              <a:t>Сигурност и защита на информацията</a:t>
            </a:r>
            <a:endParaRPr lang="en-US" dirty="0"/>
          </a:p>
        </p:txBody>
      </p:sp>
      <p:sp>
        <p:nvSpPr>
          <p:cNvPr id="14" name="Subtitle 2"/>
          <p:cNvSpPr>
            <a:spLocks noGrp="1"/>
          </p:cNvSpPr>
          <p:nvPr>
            <p:ph type="subTitle" idx="1"/>
          </p:nvPr>
        </p:nvSpPr>
        <p:spPr>
          <a:xfrm>
            <a:off x="609600" y="4912520"/>
            <a:ext cx="7924800" cy="1564480"/>
          </a:xfrm>
        </p:spPr>
        <p:txBody>
          <a:bodyPr/>
          <a:lstStyle/>
          <a:p>
            <a:r>
              <a:rPr lang="bg-BG" dirty="0" smtClean="0"/>
              <a:t>Симетрични и асиметрични кодиращи алгоритми, криптографско хеширане, електронен подпис, цифрови сертификати</a:t>
            </a:r>
            <a:endParaRPr lang="en-US" dirty="0"/>
          </a:p>
        </p:txBody>
      </p:sp>
      <p:pic>
        <p:nvPicPr>
          <p:cNvPr id="22" name="Picture 2" descr="http://www.cat.aum.edu/uploadedfile/cysec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448111">
            <a:off x="3347249" y="567795"/>
            <a:ext cx="5060654" cy="2389316"/>
          </a:xfrm>
          <a:prstGeom prst="roundRect">
            <a:avLst>
              <a:gd name="adj" fmla="val 6208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http://www.onixnet.com/IBM_ISS/images/lock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42808">
            <a:off x="670559" y="1135718"/>
            <a:ext cx="2330967" cy="1809927"/>
          </a:xfrm>
          <a:prstGeom prst="roundRect">
            <a:avLst>
              <a:gd name="adj" fmla="val 8259"/>
            </a:avLst>
          </a:prstGeom>
          <a:noFill/>
          <a:ln>
            <a:solidFill>
              <a:schemeClr val="accent5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2560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3600" dirty="0"/>
              <a:t>Въпрос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838200"/>
            <a:ext cx="8763000" cy="5715000"/>
          </a:xfrm>
        </p:spPr>
        <p:txBody>
          <a:bodyPr/>
          <a:lstStyle/>
          <a:p>
            <a:r>
              <a:rPr lang="bg-BG" dirty="0" smtClean="0"/>
              <a:t>Къде е задължително да се валидира информацията, която даден потребител попълва в една уеб форма, за да се </a:t>
            </a:r>
            <a:r>
              <a:rPr lang="en-US" dirty="0" smtClean="0"/>
              <a:t>o</a:t>
            </a:r>
            <a:r>
              <a:rPr lang="bg-BG" dirty="0" smtClean="0"/>
              <a:t>сигури нейната достоверност?</a:t>
            </a:r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На клиента</a:t>
            </a:r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На уеб сървъра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На сървъра, на който е базата данни</a:t>
            </a:r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На всяко едно от изброените</a:t>
            </a:r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На клиента и на уеб сървъра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76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33400" y="3657600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3256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3600" dirty="0"/>
              <a:t>Отговор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762000"/>
            <a:ext cx="8839200" cy="5791200"/>
          </a:xfrm>
        </p:spPr>
        <p:txBody>
          <a:bodyPr/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bg-BG" dirty="0" smtClean="0"/>
              <a:t>Можем да валидираме дали потребител е попълнил онлайн форма според изискванията</a:t>
            </a:r>
          </a:p>
          <a:p>
            <a:pPr lvl="1">
              <a:spcBef>
                <a:spcPts val="300"/>
              </a:spcBef>
              <a:spcAft>
                <a:spcPts val="300"/>
              </a:spcAft>
            </a:pPr>
            <a:r>
              <a:rPr lang="bg-BG" dirty="0" smtClean="0"/>
              <a:t>на клиента </a:t>
            </a:r>
          </a:p>
          <a:p>
            <a:pPr lvl="1">
              <a:spcBef>
                <a:spcPts val="300"/>
              </a:spcBef>
              <a:spcAft>
                <a:spcPts val="300"/>
              </a:spcAft>
            </a:pPr>
            <a:r>
              <a:rPr lang="bg-BG" dirty="0" smtClean="0"/>
              <a:t>на уеб сървъра.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bg-BG" dirty="0" err="1" smtClean="0"/>
              <a:t>Валидацията</a:t>
            </a:r>
            <a:r>
              <a:rPr lang="bg-BG" dirty="0" smtClean="0"/>
              <a:t> на клиента е препоръчителна</a:t>
            </a:r>
          </a:p>
          <a:p>
            <a:pPr lvl="1">
              <a:spcBef>
                <a:spcPts val="300"/>
              </a:spcBef>
              <a:spcAft>
                <a:spcPts val="300"/>
              </a:spcAft>
            </a:pPr>
            <a:r>
              <a:rPr lang="bg-BG" dirty="0" smtClean="0"/>
              <a:t>цел – удобство на потребителите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bg-BG" dirty="0" err="1" smtClean="0"/>
              <a:t>Валидацията</a:t>
            </a:r>
            <a:r>
              <a:rPr lang="bg-BG" dirty="0" smtClean="0"/>
              <a:t> на сървъра е </a:t>
            </a:r>
            <a:r>
              <a:rPr lang="bg-BG" u="sng" dirty="0" smtClean="0"/>
              <a:t>задължителна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bg-BG" dirty="0" smtClean="0"/>
              <a:t>Валидацията на клиента може да бъде изключена</a:t>
            </a:r>
          </a:p>
          <a:p>
            <a:pPr lvl="1">
              <a:spcBef>
                <a:spcPts val="300"/>
              </a:spcBef>
              <a:spcAft>
                <a:spcPts val="300"/>
              </a:spcAft>
            </a:pPr>
            <a:r>
              <a:rPr lang="bg-BG" dirty="0" smtClean="0"/>
              <a:t>тази на сървъра ще се изпълни винаги.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6374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3600" dirty="0"/>
              <a:t>Въпрос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762000"/>
            <a:ext cx="8686800" cy="5943600"/>
          </a:xfrm>
        </p:spPr>
        <p:txBody>
          <a:bodyPr/>
          <a:lstStyle/>
          <a:p>
            <a:pPr lvl="0"/>
            <a:r>
              <a:rPr lang="bg-BG" sz="2800" dirty="0" smtClean="0"/>
              <a:t>Какво е </a:t>
            </a:r>
            <a:r>
              <a:rPr lang="en-US" sz="2800" dirty="0" smtClean="0"/>
              <a:t>AES?</a:t>
            </a:r>
            <a:endParaRPr lang="en-US" sz="2000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sz="2800" dirty="0"/>
              <a:t>Advanced </a:t>
            </a:r>
            <a:r>
              <a:rPr lang="en-US" sz="2800" dirty="0" smtClean="0"/>
              <a:t>Extra </a:t>
            </a:r>
            <a:r>
              <a:rPr lang="en-US" sz="2800" dirty="0"/>
              <a:t>Security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sz="2800" dirty="0" smtClean="0"/>
              <a:t>Automatic Encapsulated </a:t>
            </a:r>
            <a:r>
              <a:rPr lang="en-US" sz="2800" dirty="0"/>
              <a:t>Standard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sz="2800" dirty="0" smtClean="0"/>
              <a:t>Advanced Encryption Security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sz="2800" dirty="0" smtClean="0"/>
              <a:t>Advanced </a:t>
            </a:r>
            <a:r>
              <a:rPr lang="en-US" sz="2800" dirty="0"/>
              <a:t>Encryption Standard</a:t>
            </a:r>
            <a:endParaRPr lang="en-US" sz="2800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sz="2800" dirty="0" smtClean="0"/>
              <a:t>Automatic Encryption </a:t>
            </a:r>
            <a:r>
              <a:rPr lang="en-US" sz="2800" dirty="0"/>
              <a:t>Security</a:t>
            </a:r>
            <a:endParaRPr lang="en-US" sz="2800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sz="2800" dirty="0" smtClean="0"/>
              <a:t>Automatic Encryption Standard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sz="2800" dirty="0"/>
              <a:t>Advanced </a:t>
            </a:r>
            <a:r>
              <a:rPr lang="en-US" sz="2800" dirty="0" smtClean="0"/>
              <a:t>Encapsulated Standard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sz="2800" dirty="0"/>
              <a:t>Advanced </a:t>
            </a:r>
            <a:r>
              <a:rPr lang="en-US" sz="2800" dirty="0" smtClean="0"/>
              <a:t>Egyptian Standard</a:t>
            </a:r>
            <a:endParaRPr lang="bg-BG" sz="28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78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33400" y="3124200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2481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3600" dirty="0"/>
              <a:t>Отговор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447800"/>
            <a:ext cx="8686800" cy="5334000"/>
          </a:xfrm>
        </p:spPr>
        <p:txBody>
          <a:bodyPr/>
          <a:lstStyle/>
          <a:p>
            <a:r>
              <a:rPr lang="en-US" sz="2800" dirty="0"/>
              <a:t>Advanced Encryption Standard </a:t>
            </a:r>
            <a:r>
              <a:rPr lang="en-US" sz="2800" dirty="0" smtClean="0"/>
              <a:t>(AES) </a:t>
            </a:r>
            <a:r>
              <a:rPr lang="bg-BG" sz="2800" dirty="0"/>
              <a:t>е стандарт за </a:t>
            </a:r>
            <a:r>
              <a:rPr lang="bg-BG" sz="2800" dirty="0" smtClean="0"/>
              <a:t>шифриране</a:t>
            </a:r>
            <a:endParaRPr lang="en-US" sz="2800" dirty="0" smtClean="0"/>
          </a:p>
          <a:p>
            <a:r>
              <a:rPr lang="ru-RU" sz="2800" dirty="0"/>
              <a:t>Към 2009 година това е един от най-широко използваните криптографски </a:t>
            </a:r>
            <a:r>
              <a:rPr lang="ru-RU" sz="2800" dirty="0" smtClean="0"/>
              <a:t>алгоритми</a:t>
            </a:r>
            <a:endParaRPr lang="en-US" sz="2800" dirty="0" smtClean="0"/>
          </a:p>
          <a:p>
            <a:r>
              <a:rPr lang="ru-RU" sz="2800" dirty="0"/>
              <a:t>Стандартът включва приложение на алгоритъма </a:t>
            </a:r>
            <a:r>
              <a:rPr lang="ru-RU" sz="2800" dirty="0" smtClean="0"/>
              <a:t>Рейндал</a:t>
            </a:r>
            <a:endParaRPr lang="en-US" sz="2800" dirty="0" smtClean="0"/>
          </a:p>
          <a:p>
            <a:r>
              <a:rPr lang="bg-BG" sz="2800" dirty="0"/>
              <a:t>И</a:t>
            </a:r>
            <a:r>
              <a:rPr lang="ru-RU" sz="2800" dirty="0" smtClean="0"/>
              <a:t>зползва </a:t>
            </a:r>
            <a:r>
              <a:rPr lang="ru-RU" sz="2800" dirty="0"/>
              <a:t>ключове с три дължини: 128, 192 или 256 бита.</a:t>
            </a:r>
            <a:endParaRPr lang="en-US" sz="2800" dirty="0" smtClean="0"/>
          </a:p>
          <a:p>
            <a:r>
              <a:rPr lang="bg-BG" sz="2400" dirty="0" smtClean="0"/>
              <a:t>Информация:</a:t>
            </a:r>
          </a:p>
          <a:p>
            <a:pPr lvl="1"/>
            <a:r>
              <a:rPr lang="en-US" sz="1800" dirty="0" smtClean="0">
                <a:hlinkClick r:id="rId2"/>
              </a:rPr>
              <a:t>http</a:t>
            </a:r>
            <a:r>
              <a:rPr lang="en-US" sz="1800" dirty="0">
                <a:hlinkClick r:id="rId2"/>
              </a:rPr>
              <a:t>://</a:t>
            </a:r>
            <a:r>
              <a:rPr lang="en-US" sz="1800" dirty="0" smtClean="0">
                <a:hlinkClick r:id="rId2"/>
              </a:rPr>
              <a:t>en.wikipedia.org/wiki/Advanced_Encryption_Standard</a:t>
            </a:r>
            <a:endParaRPr lang="en-US" sz="18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6298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3600" dirty="0"/>
              <a:t>Отговор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762000"/>
            <a:ext cx="8686800" cy="5943600"/>
          </a:xfrm>
        </p:spPr>
        <p:txBody>
          <a:bodyPr/>
          <a:lstStyle/>
          <a:p>
            <a:r>
              <a:rPr lang="en-US" dirty="0" smtClean="0">
                <a:hlinkClick r:id="rId2"/>
              </a:rPr>
              <a:t>AMD </a:t>
            </a:r>
            <a:r>
              <a:rPr lang="en-US" dirty="0" err="1" smtClean="0">
                <a:hlinkClick r:id="rId2"/>
              </a:rPr>
              <a:t>CrossFireX</a:t>
            </a:r>
            <a:r>
              <a:rPr lang="en-US" dirty="0" smtClean="0">
                <a:hlinkClick r:id="rId2"/>
              </a:rPr>
              <a:t> </a:t>
            </a:r>
            <a:r>
              <a:rPr lang="bg-BG" dirty="0" smtClean="0"/>
              <a:t>(старо име – </a:t>
            </a:r>
            <a:r>
              <a:rPr lang="en-US" dirty="0" err="1" smtClean="0"/>
              <a:t>CrossFire</a:t>
            </a:r>
            <a:r>
              <a:rPr lang="en-US" dirty="0" smtClean="0"/>
              <a:t>)</a:t>
            </a:r>
          </a:p>
          <a:p>
            <a:pPr lvl="1"/>
            <a:r>
              <a:rPr lang="bg-BG" dirty="0" smtClean="0"/>
              <a:t>Позволяваща работа на няколко видеокарти</a:t>
            </a:r>
          </a:p>
          <a:p>
            <a:pPr lvl="2"/>
            <a:r>
              <a:rPr lang="bg-BG" dirty="0" smtClean="0"/>
              <a:t>До 4 паралелно</a:t>
            </a:r>
          </a:p>
          <a:p>
            <a:pPr lvl="2"/>
            <a:r>
              <a:rPr lang="bg-BG" dirty="0" smtClean="0"/>
              <a:t>Предимно за карти от </a:t>
            </a:r>
            <a:r>
              <a:rPr lang="en-US" dirty="0" smtClean="0"/>
              <a:t>HD </a:t>
            </a:r>
            <a:r>
              <a:rPr lang="bg-BG" dirty="0" smtClean="0"/>
              <a:t>сериите на </a:t>
            </a:r>
            <a:r>
              <a:rPr lang="en-US" dirty="0" smtClean="0"/>
              <a:t>AMD</a:t>
            </a:r>
          </a:p>
          <a:p>
            <a:pPr lvl="2"/>
            <a:r>
              <a:rPr lang="bg-BG" dirty="0" smtClean="0"/>
              <a:t>Подобно на </a:t>
            </a:r>
            <a:r>
              <a:rPr lang="en-US" dirty="0" smtClean="0"/>
              <a:t>SLI </a:t>
            </a:r>
            <a:r>
              <a:rPr lang="bg-BG" dirty="0" smtClean="0"/>
              <a:t>на</a:t>
            </a:r>
            <a:r>
              <a:rPr lang="en-US" dirty="0" smtClean="0"/>
              <a:t> </a:t>
            </a:r>
            <a:r>
              <a:rPr lang="en-US" dirty="0" smtClean="0">
                <a:hlinkClick r:id="rId3"/>
              </a:rPr>
              <a:t>NVidia</a:t>
            </a:r>
            <a:endParaRPr lang="bg-BG" dirty="0" smtClean="0"/>
          </a:p>
          <a:p>
            <a:pPr lvl="1"/>
            <a:r>
              <a:rPr lang="bg-BG" dirty="0" smtClean="0"/>
              <a:t>Текущо поколение</a:t>
            </a:r>
          </a:p>
          <a:p>
            <a:pPr lvl="2"/>
            <a:r>
              <a:rPr lang="bg-BG" dirty="0" smtClean="0"/>
              <a:t>конектор отстрани на видеокартите, представляващ шина за комуникация</a:t>
            </a:r>
          </a:p>
          <a:p>
            <a:pPr lvl="2"/>
            <a:r>
              <a:rPr lang="bg-BG" dirty="0" smtClean="0"/>
              <a:t>Възможно свързване на различни модели</a:t>
            </a:r>
            <a:endParaRPr lang="bg-BG" sz="3000" dirty="0">
              <a:hlinkClick r:id="rId4"/>
            </a:endParaRPr>
          </a:p>
          <a:p>
            <a:pPr lvl="1">
              <a:spcBef>
                <a:spcPts val="0"/>
              </a:spcBef>
            </a:pPr>
            <a:endParaRPr lang="bg-BG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7243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609600" y="4114800"/>
            <a:ext cx="7924800" cy="685800"/>
          </a:xfrm>
        </p:spPr>
        <p:txBody>
          <a:bodyPr/>
          <a:lstStyle/>
          <a:p>
            <a:r>
              <a:rPr lang="bg-BG" dirty="0" smtClean="0"/>
              <a:t>Презентационни системи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609600" y="4988720"/>
            <a:ext cx="7924800" cy="1412080"/>
          </a:xfrm>
        </p:spPr>
        <p:txBody>
          <a:bodyPr/>
          <a:lstStyle/>
          <a:p>
            <a:r>
              <a:rPr lang="bg-BG" dirty="0" smtClean="0"/>
              <a:t>Софтуер за презентации, изготвяне на презентации, слайдове, ефекти, бележки, цветове, изображения, звук, видео</a:t>
            </a:r>
            <a:endParaRPr lang="en-US" dirty="0"/>
          </a:p>
        </p:txBody>
      </p:sp>
      <p:pic>
        <p:nvPicPr>
          <p:cNvPr id="9" name="Picture 2" descr="http://obamapacman.com/wp-content/uploads/2010/01/58.-Keynote-powerpoint-compatible-presentation-software-on-Apple-iPad-tablet-Apple-Senior-VP-Philip-W.-Schiller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139245" y="1008344"/>
            <a:ext cx="4871156" cy="2726902"/>
          </a:xfrm>
          <a:prstGeom prst="roundRect">
            <a:avLst>
              <a:gd name="adj" fmla="val 5854"/>
            </a:avLst>
          </a:prstGeom>
          <a:noFill/>
          <a:ln>
            <a:solidFill>
              <a:schemeClr val="bg1">
                <a:lumMod val="65000"/>
                <a:lumOff val="3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5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133" y="1600200"/>
            <a:ext cx="1958745" cy="1987550"/>
          </a:xfrm>
          <a:prstGeom prst="rect">
            <a:avLst/>
          </a:prstGeom>
          <a:noFill/>
          <a:ln>
            <a:noFill/>
          </a:ln>
          <a:effectLst>
            <a:glow rad="381000">
              <a:schemeClr val="accent2">
                <a:lumMod val="75000"/>
                <a:alpha val="25000"/>
              </a:schemeClr>
            </a:glow>
            <a:outerShdw dist="35921" dir="2700000" algn="ctr" rotWithShape="0">
              <a:schemeClr val="bg2"/>
            </a:outerShdw>
            <a:softEdge rad="381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8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21300921">
            <a:off x="6589560" y="804532"/>
            <a:ext cx="1945756" cy="1817559"/>
          </a:xfrm>
          <a:prstGeom prst="rect">
            <a:avLst/>
          </a:prstGeom>
          <a:noFill/>
          <a:ln>
            <a:noFill/>
          </a:ln>
          <a:effectLst>
            <a:glow rad="381000">
              <a:schemeClr val="accent2">
                <a:lumMod val="75000"/>
                <a:alpha val="25000"/>
              </a:schemeClr>
            </a:glow>
            <a:outerShdw dist="35921" dir="2700000" algn="ctr" rotWithShape="0">
              <a:schemeClr val="bg2"/>
            </a:outerShdw>
            <a:softEdge rad="38100"/>
          </a:effectLst>
          <a:scene3d>
            <a:camera prst="perspectiveHeroicExtremeLeftFacing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1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73643">
            <a:off x="6452802" y="2789444"/>
            <a:ext cx="1340685" cy="1222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78993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3600" dirty="0"/>
              <a:t>Въпрос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81</a:t>
            </a:fld>
            <a:endParaRPr lang="en-US" dirty="0"/>
          </a:p>
        </p:txBody>
      </p:sp>
      <p:pic>
        <p:nvPicPr>
          <p:cNvPr id="8194" name="Picture 2" descr="http://www.prostream.bg/pics/news/13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9211" y="4800600"/>
            <a:ext cx="18288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304800" y="685800"/>
            <a:ext cx="8686800" cy="5791200"/>
          </a:xfrm>
        </p:spPr>
        <p:txBody>
          <a:bodyPr/>
          <a:lstStyle/>
          <a:p>
            <a:r>
              <a:rPr lang="bg-BG" dirty="0"/>
              <a:t>Какво е най-правилно да съдържат слайдовете на една презентация?</a:t>
            </a:r>
          </a:p>
          <a:p>
            <a:pPr marL="871538" lvl="1" indent="-514350">
              <a:buFont typeface="+mj-lt"/>
              <a:buAutoNum type="alphaLcParenR"/>
            </a:pPr>
            <a:r>
              <a:rPr lang="bg-BG" sz="2800" dirty="0"/>
              <a:t>Детайлно обяснена информация по въпроса, заедно с картинки.</a:t>
            </a:r>
            <a:endParaRPr lang="en-US" sz="2800" dirty="0"/>
          </a:p>
          <a:p>
            <a:pPr marL="871538" lvl="1" indent="-514350">
              <a:buFont typeface="+mj-lt"/>
              <a:buAutoNum type="alphaLcParenR"/>
            </a:pPr>
            <a:r>
              <a:rPr lang="bg-BG" sz="2800" dirty="0" smtClean="0"/>
              <a:t>Само текст, който точно и детайлно обяснява въпроса, който се обяснява.</a:t>
            </a:r>
          </a:p>
          <a:p>
            <a:pPr marL="871538" lvl="1" indent="-514350">
              <a:buFont typeface="+mj-lt"/>
              <a:buAutoNum type="alphaLcParenR"/>
            </a:pPr>
            <a:r>
              <a:rPr lang="bg-BG" sz="2800" dirty="0" smtClean="0"/>
              <a:t>Картинки</a:t>
            </a:r>
            <a:r>
              <a:rPr lang="bg-BG" sz="2800" dirty="0"/>
              <a:t>, които нагледно обясняват </a:t>
            </a:r>
            <a:r>
              <a:rPr lang="bg-BG" sz="2800" dirty="0" smtClean="0"/>
              <a:t>въпроса</a:t>
            </a:r>
          </a:p>
          <a:p>
            <a:pPr marL="871538" lvl="1" indent="-514350">
              <a:buFont typeface="+mj-lt"/>
              <a:buAutoNum type="alphaLcParenR"/>
            </a:pPr>
            <a:r>
              <a:rPr lang="bg-BG" sz="2800" dirty="0" smtClean="0"/>
              <a:t>Основните точки, които са важни</a:t>
            </a:r>
            <a:br>
              <a:rPr lang="bg-BG" sz="2800" dirty="0" smtClean="0"/>
            </a:br>
            <a:r>
              <a:rPr lang="bg-BG" sz="2800" dirty="0" smtClean="0"/>
              <a:t>за въпроса, който е обяснен на </a:t>
            </a:r>
            <a:br>
              <a:rPr lang="bg-BG" sz="2800" dirty="0" smtClean="0"/>
            </a:br>
            <a:r>
              <a:rPr lang="bg-BG" sz="2800" dirty="0" smtClean="0"/>
              <a:t>слайда.</a:t>
            </a:r>
          </a:p>
          <a:p>
            <a:pPr marL="357188" lvl="1" indent="0">
              <a:buNone/>
            </a:pPr>
            <a:r>
              <a:rPr lang="bg-BG" sz="2800" dirty="0"/>
              <a:t/>
            </a:r>
            <a:br>
              <a:rPr lang="bg-BG" sz="2800" dirty="0"/>
            </a:br>
            <a:endParaRPr lang="bg-BG" sz="2800" dirty="0"/>
          </a:p>
          <a:p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84200" y="4546600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1962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3600" dirty="0"/>
              <a:t>Отговор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685800"/>
            <a:ext cx="8686800" cy="6019800"/>
          </a:xfrm>
        </p:spPr>
        <p:txBody>
          <a:bodyPr/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bg-BG" dirty="0" smtClean="0"/>
              <a:t>Основна грешка на много хора, когато правят презентации е, че те се опитват да сложат колкото се може повече текст на един слайд. 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bg-BG" dirty="0" smtClean="0"/>
              <a:t>Идеята на всеки слайд е да маркира важните неща, за които презентаторът ще говори без да се изпада в детайли. По този начин вниманието на слушателите се насочва към обясняващия, а не към слайдовете.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bg-BG" dirty="0" smtClean="0"/>
              <a:t>(така както е тук не се прави)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9716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3600" dirty="0"/>
              <a:t>Въпрос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447800"/>
            <a:ext cx="8686800" cy="5257800"/>
          </a:xfrm>
        </p:spPr>
        <p:txBody>
          <a:bodyPr/>
          <a:lstStyle/>
          <a:p>
            <a:pPr lvl="0"/>
            <a:r>
              <a:rPr lang="bg-BG" sz="2800" dirty="0" smtClean="0"/>
              <a:t>За кой продук е необходим </a:t>
            </a:r>
            <a:r>
              <a:rPr lang="en-US" sz="2800" dirty="0" smtClean="0"/>
              <a:t>HTML </a:t>
            </a:r>
            <a:r>
              <a:rPr lang="bg-BG" sz="2800" dirty="0" smtClean="0"/>
              <a:t>код за да се генерира презентация</a:t>
            </a:r>
            <a:r>
              <a:rPr lang="en-US" sz="2800" dirty="0" smtClean="0"/>
              <a:t>?</a:t>
            </a:r>
            <a:endParaRPr lang="en-US" sz="2000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sz="2800" dirty="0" smtClean="0">
                <a:effectLst/>
              </a:rPr>
              <a:t>MS PowerPoint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sz="2800" dirty="0" smtClean="0">
                <a:effectLst/>
              </a:rPr>
              <a:t>OpenOffice.org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sz="2800" dirty="0" smtClean="0">
                <a:effectLst/>
              </a:rPr>
              <a:t>Impress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sz="2600" dirty="0" smtClean="0"/>
              <a:t>Prezi.com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83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482600" y="3733800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274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3600" dirty="0"/>
              <a:t>Отговор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447800"/>
            <a:ext cx="8686800" cy="5334000"/>
          </a:xfrm>
        </p:spPr>
        <p:txBody>
          <a:bodyPr/>
          <a:lstStyle/>
          <a:p>
            <a:r>
              <a:rPr lang="en-US" dirty="0" smtClean="0"/>
              <a:t>Impress</a:t>
            </a:r>
          </a:p>
          <a:p>
            <a:pPr lvl="1"/>
            <a:r>
              <a:rPr lang="bg-BG" dirty="0" smtClean="0"/>
              <a:t>уеб базиран софтуер за презентации използващи </a:t>
            </a:r>
            <a:r>
              <a:rPr lang="en-US" dirty="0" smtClean="0"/>
              <a:t>html</a:t>
            </a:r>
            <a:r>
              <a:rPr lang="bg-BG" dirty="0" smtClean="0"/>
              <a:t> код.</a:t>
            </a:r>
            <a:endParaRPr lang="en-US" dirty="0" smtClean="0"/>
          </a:p>
          <a:p>
            <a:r>
              <a:rPr lang="en-US" dirty="0" err="1" smtClean="0"/>
              <a:t>Prezi</a:t>
            </a:r>
            <a:endParaRPr lang="en-US" dirty="0" smtClean="0"/>
          </a:p>
          <a:p>
            <a:pPr lvl="1"/>
            <a:r>
              <a:rPr lang="bg-BG" dirty="0" smtClean="0"/>
              <a:t>Също уеб базиран, но ползва </a:t>
            </a:r>
            <a:r>
              <a:rPr lang="en-US" dirty="0" smtClean="0"/>
              <a:t>Flash</a:t>
            </a:r>
            <a:endParaRPr lang="bg-BG" dirty="0" smtClean="0"/>
          </a:p>
          <a:p>
            <a:pPr marL="0" indent="0">
              <a:buNone/>
            </a:pPr>
            <a:endParaRPr lang="bg-BG" sz="2800" b="0" dirty="0" smtClean="0"/>
          </a:p>
          <a:p>
            <a:endParaRPr lang="en-US" sz="2400" dirty="0" smtClean="0"/>
          </a:p>
          <a:p>
            <a:r>
              <a:rPr lang="bg-BG" sz="2800" dirty="0" smtClean="0"/>
              <a:t>Информация:</a:t>
            </a:r>
          </a:p>
          <a:p>
            <a:pPr lvl="1"/>
            <a:r>
              <a:rPr lang="en-US" sz="2000" dirty="0">
                <a:hlinkClick r:id="rId2"/>
              </a:rPr>
              <a:t>http://</a:t>
            </a:r>
            <a:r>
              <a:rPr lang="en-US" sz="2000" dirty="0" smtClean="0">
                <a:hlinkClick r:id="rId2"/>
              </a:rPr>
              <a:t>www.paulund.co.uk/no-more-powerpoint-i-have-impress-js</a:t>
            </a:r>
            <a:endParaRPr lang="bg-BG" sz="20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1434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ctrTitle"/>
          </p:nvPr>
        </p:nvSpPr>
        <p:spPr>
          <a:xfrm>
            <a:off x="609600" y="1066800"/>
            <a:ext cx="7924800" cy="685800"/>
          </a:xfrm>
        </p:spPr>
        <p:txBody>
          <a:bodyPr/>
          <a:lstStyle/>
          <a:p>
            <a:r>
              <a:rPr lang="bg-BG" dirty="0" smtClean="0"/>
              <a:t>Мултимедия</a:t>
            </a:r>
            <a:endParaRPr lang="en-US" dirty="0"/>
          </a:p>
        </p:txBody>
      </p:sp>
      <p:sp>
        <p:nvSpPr>
          <p:cNvPr id="11" name="Subtitle 2"/>
          <p:cNvSpPr>
            <a:spLocks noGrp="1"/>
          </p:cNvSpPr>
          <p:nvPr>
            <p:ph type="subTitle" idx="1"/>
          </p:nvPr>
        </p:nvSpPr>
        <p:spPr>
          <a:xfrm>
            <a:off x="609600" y="1981199"/>
            <a:ext cx="7924800" cy="954880"/>
          </a:xfrm>
        </p:spPr>
        <p:txBody>
          <a:bodyPr/>
          <a:lstStyle/>
          <a:p>
            <a:r>
              <a:rPr lang="bg-BG" dirty="0" smtClean="0"/>
              <a:t>Софтуер за създаване / обработка на мултимедия: звук, видео, файлови формати</a:t>
            </a:r>
            <a:endParaRPr lang="en-US" dirty="0"/>
          </a:p>
        </p:txBody>
      </p:sp>
      <p:pic>
        <p:nvPicPr>
          <p:cNvPr id="12" name="Picture 2" descr="http://press.liacs.nl/medialab/bin/query.cgi?doc=146:frontpage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4416" y="3343275"/>
            <a:ext cx="5344584" cy="2748384"/>
          </a:xfrm>
          <a:prstGeom prst="roundRect">
            <a:avLst>
              <a:gd name="adj" fmla="val 3455"/>
            </a:avLst>
          </a:prstGeom>
          <a:noFill/>
          <a:ln>
            <a:solidFill>
              <a:schemeClr val="accent3">
                <a:lumMod val="40000"/>
                <a:lumOff val="60000"/>
                <a:alpha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 descr="http://www.webmediastudio.com.ar/imagenes/multimedia-web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96518">
            <a:off x="6698425" y="3663294"/>
            <a:ext cx="1752600" cy="1968755"/>
          </a:xfrm>
          <a:prstGeom prst="roundRect">
            <a:avLst>
              <a:gd name="adj" fmla="val 4306"/>
            </a:avLst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http://www.webdesignerdepot.org/wp-content/uploads/2010/07/multimedia1.jp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2213">
            <a:off x="554396" y="4416877"/>
            <a:ext cx="1343802" cy="1343802"/>
          </a:xfrm>
          <a:prstGeom prst="roundRect">
            <a:avLst>
              <a:gd name="adj" fmla="val 8669"/>
            </a:avLst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8" descr="http://www.docente.mendoza.edu.ar/efisica/images/multimedia.jp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93159">
            <a:off x="1237405" y="3238932"/>
            <a:ext cx="1816578" cy="1297038"/>
          </a:xfrm>
          <a:prstGeom prst="roundRect">
            <a:avLst>
              <a:gd name="adj" fmla="val 8669"/>
            </a:avLst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91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3600" dirty="0"/>
              <a:t>Въпрос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Кой от следните видео формати не е създаден от </a:t>
            </a:r>
            <a:r>
              <a:rPr lang="en-US" dirty="0" smtClean="0"/>
              <a:t>Microsoft?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AVI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WMV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ASF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WMA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AAC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MP</a:t>
            </a:r>
            <a:r>
              <a:rPr lang="bg-BG" dirty="0" smtClean="0"/>
              <a:t>Е</a:t>
            </a:r>
            <a:r>
              <a:rPr lang="en-US" dirty="0" smtClean="0"/>
              <a:t>G</a:t>
            </a:r>
            <a:endParaRPr lang="bg-BG" dirty="0"/>
          </a:p>
          <a:p>
            <a:pPr marL="357188" lvl="1" indent="0">
              <a:spcBef>
                <a:spcPts val="0"/>
              </a:spcBef>
              <a:buNone/>
            </a:pPr>
            <a:endParaRPr lang="bg-BG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86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457200" y="5257800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6094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3600" dirty="0"/>
              <a:t>Отговор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000" dirty="0" smtClean="0"/>
              <a:t>AVI, ASF, WMV </a:t>
            </a:r>
            <a:r>
              <a:rPr lang="bg-BG" sz="3000" dirty="0" smtClean="0"/>
              <a:t>са формати, които са разработени от </a:t>
            </a:r>
            <a:r>
              <a:rPr lang="en-US" sz="3000" dirty="0" smtClean="0"/>
              <a:t>Microsoft.</a:t>
            </a:r>
          </a:p>
          <a:p>
            <a:r>
              <a:rPr lang="en-US" sz="3000" dirty="0" smtClean="0"/>
              <a:t>ACC </a:t>
            </a:r>
            <a:r>
              <a:rPr lang="bg-BG" sz="3000" dirty="0" smtClean="0"/>
              <a:t>и</a:t>
            </a:r>
            <a:r>
              <a:rPr lang="en-US" sz="3000" dirty="0" smtClean="0"/>
              <a:t> WMA </a:t>
            </a:r>
            <a:r>
              <a:rPr lang="bg-BG" sz="3000" dirty="0" smtClean="0"/>
              <a:t>са аудио формати.</a:t>
            </a:r>
            <a:endParaRPr lang="en-US" sz="3000" dirty="0" smtClean="0"/>
          </a:p>
          <a:p>
            <a:r>
              <a:rPr lang="ru-RU" sz="2800" dirty="0" smtClean="0"/>
              <a:t>MPЕG </a:t>
            </a:r>
            <a:r>
              <a:rPr lang="ru-RU" sz="2800" dirty="0"/>
              <a:t>(понякога се използва и </a:t>
            </a:r>
            <a:r>
              <a:rPr lang="ru-RU" sz="2800" dirty="0" smtClean="0"/>
              <a:t>MPG</a:t>
            </a:r>
            <a:r>
              <a:rPr lang="ru-RU" sz="2800" dirty="0"/>
              <a:t>) форматът за </a:t>
            </a:r>
            <a:r>
              <a:rPr lang="ru-RU" sz="2800" dirty="0" smtClean="0"/>
              <a:t>видео</a:t>
            </a:r>
          </a:p>
          <a:p>
            <a:pPr lvl="1"/>
            <a:r>
              <a:rPr lang="ru-RU" sz="2600" dirty="0" err="1" smtClean="0"/>
              <a:t>разработен</a:t>
            </a:r>
            <a:r>
              <a:rPr lang="ru-RU" sz="2600" dirty="0" smtClean="0"/>
              <a:t> </a:t>
            </a:r>
            <a:r>
              <a:rPr lang="ru-RU" sz="2600" dirty="0"/>
              <a:t>от независимия комитет Moving Picture </a:t>
            </a:r>
            <a:r>
              <a:rPr lang="ru-RU" sz="2600" dirty="0" err="1"/>
              <a:t>Experts</a:t>
            </a:r>
            <a:r>
              <a:rPr lang="ru-RU" sz="2600" dirty="0"/>
              <a:t> </a:t>
            </a:r>
            <a:r>
              <a:rPr lang="ru-RU" sz="2600" dirty="0" err="1" smtClean="0"/>
              <a:t>Group</a:t>
            </a:r>
            <a:endParaRPr lang="ru-RU" sz="2600" dirty="0" smtClean="0"/>
          </a:p>
          <a:p>
            <a:pPr lvl="1"/>
            <a:r>
              <a:rPr lang="ru-RU" sz="2600" dirty="0" err="1" smtClean="0"/>
              <a:t>по-добро</a:t>
            </a:r>
            <a:r>
              <a:rPr lang="ru-RU" sz="2600" dirty="0" smtClean="0"/>
              <a:t> </a:t>
            </a:r>
            <a:r>
              <a:rPr lang="ru-RU" sz="2600" dirty="0"/>
              <a:t>компресиране от AVI </a:t>
            </a:r>
            <a:r>
              <a:rPr lang="ru-RU" sz="2600" dirty="0" smtClean="0"/>
              <a:t>формата</a:t>
            </a:r>
          </a:p>
          <a:p>
            <a:pPr lvl="1"/>
            <a:r>
              <a:rPr lang="ru-RU" sz="2600" dirty="0" err="1" smtClean="0"/>
              <a:t>по-добро</a:t>
            </a:r>
            <a:r>
              <a:rPr lang="ru-RU" sz="2600" dirty="0" smtClean="0"/>
              <a:t> </a:t>
            </a:r>
            <a:r>
              <a:rPr lang="ru-RU" sz="2600" dirty="0"/>
              <a:t>аудио и видео </a:t>
            </a:r>
            <a:r>
              <a:rPr lang="ru-RU" sz="2600" dirty="0" smtClean="0"/>
              <a:t>качество</a:t>
            </a:r>
            <a:endParaRPr lang="bg-BG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9049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3600" dirty="0"/>
              <a:t>Въпрос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762000"/>
            <a:ext cx="8686800" cy="5943600"/>
          </a:xfrm>
        </p:spPr>
        <p:txBody>
          <a:bodyPr/>
          <a:lstStyle/>
          <a:p>
            <a:pPr lvl="0"/>
            <a:r>
              <a:rPr lang="bg-BG" sz="2800" dirty="0" smtClean="0"/>
              <a:t>Кой формат е създаден за възпроизвеждане от </a:t>
            </a:r>
            <a:r>
              <a:rPr lang="en-US" sz="2800" dirty="0" smtClean="0"/>
              <a:t>HTML5 </a:t>
            </a:r>
            <a:r>
              <a:rPr lang="bg-BG" sz="2800" dirty="0" smtClean="0"/>
              <a:t>плейър</a:t>
            </a:r>
            <a:r>
              <a:rPr lang="en-US" sz="2800" dirty="0" smtClean="0"/>
              <a:t>?</a:t>
            </a:r>
            <a:r>
              <a:rPr lang="en-US" dirty="0"/>
              <a:t/>
            </a:r>
            <a:br>
              <a:rPr lang="en-US" dirty="0"/>
            </a:br>
            <a:endParaRPr lang="en-US" sz="2000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sz="2600" dirty="0" smtClean="0"/>
              <a:t>LSWF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sz="2600" dirty="0" smtClean="0"/>
              <a:t>VP8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sz="2600" dirty="0" err="1" smtClean="0"/>
              <a:t>Matroska</a:t>
            </a:r>
            <a:endParaRPr lang="en-US" sz="2600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sz="2600" dirty="0" smtClean="0"/>
              <a:t>MKV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sz="2600" dirty="0" smtClean="0"/>
              <a:t>AAC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sz="2600" dirty="0" err="1" smtClean="0"/>
              <a:t>WebM</a:t>
            </a:r>
            <a:endParaRPr lang="en-US" sz="2600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sz="2600" dirty="0" err="1" smtClean="0"/>
              <a:t>Vorbis</a:t>
            </a:r>
            <a:endParaRPr lang="en-US" sz="2600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sz="2600" dirty="0" smtClean="0"/>
              <a:t>VAWP</a:t>
            </a:r>
            <a:endParaRPr lang="bg-BG" sz="26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88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457200" y="4953000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7530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3600" dirty="0"/>
              <a:t>Отговор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447800"/>
            <a:ext cx="8686800" cy="5334000"/>
          </a:xfrm>
        </p:spPr>
        <p:txBody>
          <a:bodyPr/>
          <a:lstStyle/>
          <a:p>
            <a:r>
              <a:rPr lang="en-US" sz="2800" dirty="0" err="1" smtClean="0"/>
              <a:t>WebM</a:t>
            </a:r>
            <a:r>
              <a:rPr lang="en-US" sz="2800" dirty="0" smtClean="0"/>
              <a:t> </a:t>
            </a:r>
            <a:r>
              <a:rPr lang="ru-RU" sz="2800" dirty="0" smtClean="0"/>
              <a:t>е </a:t>
            </a:r>
            <a:r>
              <a:rPr lang="ru-RU" sz="2800" dirty="0"/>
              <a:t>видео формат, предназначен да предостави безплатна висококачествена компресия на видео в отворен формат за HTML5 видео. </a:t>
            </a:r>
            <a:endParaRPr lang="en-US" sz="2800" dirty="0" smtClean="0"/>
          </a:p>
          <a:p>
            <a:r>
              <a:rPr lang="ru-RU" sz="2800" dirty="0" smtClean="0"/>
              <a:t>Проектът </a:t>
            </a:r>
            <a:r>
              <a:rPr lang="ru-RU" sz="2800" dirty="0"/>
              <a:t>е спонсориран от Google. </a:t>
            </a:r>
            <a:endParaRPr lang="en-US" sz="2800" dirty="0" smtClean="0"/>
          </a:p>
          <a:p>
            <a:r>
              <a:rPr lang="ru-RU" sz="2800" dirty="0" smtClean="0"/>
              <a:t>Файлът </a:t>
            </a:r>
            <a:r>
              <a:rPr lang="ru-RU" sz="2800" dirty="0"/>
              <a:t>WebM се състои от VP8 видео и Vorbis аудио поток, в контейнер на базата на профила на Matroska</a:t>
            </a:r>
            <a:r>
              <a:rPr lang="ru-RU" sz="2800" dirty="0" smtClean="0"/>
              <a:t>.</a:t>
            </a:r>
            <a:endParaRPr lang="bg-BG" sz="2600" b="0" dirty="0" smtClean="0"/>
          </a:p>
          <a:p>
            <a:r>
              <a:rPr lang="bg-BG" sz="2400" dirty="0" smtClean="0"/>
              <a:t>Информация:</a:t>
            </a:r>
          </a:p>
          <a:p>
            <a:pPr lvl="1"/>
            <a:r>
              <a:rPr lang="en-US" sz="1800" dirty="0">
                <a:hlinkClick r:id="rId2"/>
              </a:rPr>
              <a:t>http://</a:t>
            </a:r>
            <a:r>
              <a:rPr lang="en-US" sz="1800" dirty="0" smtClean="0">
                <a:hlinkClick r:id="rId2"/>
              </a:rPr>
              <a:t>en.wikipedia.org/wiki/WebM</a:t>
            </a:r>
            <a:endParaRPr lang="en-US" sz="18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9173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609600" y="4876801"/>
            <a:ext cx="7924800" cy="685800"/>
          </a:xfrm>
        </p:spPr>
        <p:txBody>
          <a:bodyPr/>
          <a:lstStyle/>
          <a:p>
            <a:r>
              <a:rPr lang="bg-BG" dirty="0" smtClean="0"/>
              <a:t>Софтуерни системи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609600" y="5603080"/>
            <a:ext cx="7924800" cy="569120"/>
          </a:xfrm>
        </p:spPr>
        <p:txBody>
          <a:bodyPr/>
          <a:lstStyle/>
          <a:p>
            <a:r>
              <a:rPr lang="bg-BG" dirty="0" smtClean="0"/>
              <a:t>Компютърен софтуер</a:t>
            </a:r>
            <a:endParaRPr lang="en-US" dirty="0"/>
          </a:p>
        </p:txBody>
      </p:sp>
      <p:pic>
        <p:nvPicPr>
          <p:cNvPr id="11" name="Picture 2" descr="http://cache.boston.com/bonzai-fba/Third_Party_Photo/2008/02/20/1204132999_091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9216" y="1143000"/>
            <a:ext cx="4734984" cy="3309054"/>
          </a:xfrm>
          <a:prstGeom prst="roundRect">
            <a:avLst>
              <a:gd name="adj" fmla="val 2790"/>
            </a:avLst>
          </a:prstGeom>
          <a:noFill/>
          <a:ln>
            <a:solidFill>
              <a:schemeClr val="accent5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http://ipwatchdog.com/images/computer-cdrom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00506">
            <a:off x="788594" y="2860587"/>
            <a:ext cx="2080471" cy="1568796"/>
          </a:xfrm>
          <a:prstGeom prst="roundRect">
            <a:avLst>
              <a:gd name="adj" fmla="val 8437"/>
            </a:avLst>
          </a:prstGeom>
          <a:ln>
            <a:solidFill>
              <a:schemeClr val="accent5">
                <a:lumMod val="60000"/>
                <a:lumOff val="4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http://www.corpusconnection.com/images/software_dev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63900">
            <a:off x="6139486" y="2922651"/>
            <a:ext cx="2090316" cy="1551032"/>
          </a:xfrm>
          <a:prstGeom prst="roundRect">
            <a:avLst>
              <a:gd name="adj" fmla="val 8437"/>
            </a:avLst>
          </a:prstGeom>
          <a:ln>
            <a:solidFill>
              <a:schemeClr val="accent5">
                <a:lumMod val="60000"/>
                <a:lumOff val="4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9736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ctrTitle"/>
          </p:nvPr>
        </p:nvSpPr>
        <p:spPr>
          <a:xfrm>
            <a:off x="609600" y="4431510"/>
            <a:ext cx="7924800" cy="685800"/>
          </a:xfrm>
        </p:spPr>
        <p:txBody>
          <a:bodyPr/>
          <a:lstStyle/>
          <a:p>
            <a:r>
              <a:rPr lang="bg-BG" dirty="0" smtClean="0"/>
              <a:t>Компютърни мрежи</a:t>
            </a:r>
            <a:endParaRPr lang="en-US" dirty="0"/>
          </a:p>
        </p:txBody>
      </p:sp>
      <p:sp>
        <p:nvSpPr>
          <p:cNvPr id="14" name="Subtitle 2"/>
          <p:cNvSpPr>
            <a:spLocks noGrp="1"/>
          </p:cNvSpPr>
          <p:nvPr>
            <p:ph type="subTitle" idx="1"/>
          </p:nvPr>
        </p:nvSpPr>
        <p:spPr>
          <a:xfrm>
            <a:off x="762000" y="5300754"/>
            <a:ext cx="7620000" cy="1031078"/>
          </a:xfrm>
        </p:spPr>
        <p:txBody>
          <a:bodyPr/>
          <a:lstStyle/>
          <a:p>
            <a:r>
              <a:rPr lang="en-US" dirty="0" smtClean="0"/>
              <a:t>OSI </a:t>
            </a:r>
            <a:r>
              <a:rPr lang="bg-BG" dirty="0" smtClean="0"/>
              <a:t>модел, мрежови модели, протоколи, стандарти, хардуерно оборудване</a:t>
            </a:r>
            <a:endParaRPr lang="en-US" dirty="0"/>
          </a:p>
        </p:txBody>
      </p:sp>
      <p:pic>
        <p:nvPicPr>
          <p:cNvPr id="15" name="Picture 2" descr="http://supportpc.eu/wp-content/uploads/2010/08/network-security-new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057276"/>
            <a:ext cx="4712142" cy="2905124"/>
          </a:xfrm>
          <a:prstGeom prst="roundRect">
            <a:avLst>
              <a:gd name="adj" fmla="val 4358"/>
            </a:avLst>
          </a:prstGeom>
          <a:noFill/>
          <a:ln>
            <a:solidFill>
              <a:schemeClr val="accent5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 descr="http://theochem.org/~andreas/images/network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7978" y="1057276"/>
            <a:ext cx="2521622" cy="2905124"/>
          </a:xfrm>
          <a:prstGeom prst="roundRect">
            <a:avLst>
              <a:gd name="adj" fmla="val 4358"/>
            </a:avLst>
          </a:prstGeom>
          <a:noFill/>
          <a:ln>
            <a:solidFill>
              <a:schemeClr val="accent5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8234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3600" dirty="0"/>
              <a:t>Въпрос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914400"/>
            <a:ext cx="8915400" cy="5791200"/>
          </a:xfrm>
        </p:spPr>
        <p:txBody>
          <a:bodyPr/>
          <a:lstStyle/>
          <a:p>
            <a:r>
              <a:rPr lang="bg-BG" dirty="0" smtClean="0"/>
              <a:t>В коя от изброените мрежови архитектури не съществуват колизии на данни?</a:t>
            </a:r>
            <a:endParaRPr lang="bg-BG" dirty="0"/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Token ring</a:t>
            </a:r>
            <a:endParaRPr lang="bg-BG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Ethernet 100BaseT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Microsoft Ethernet Bus</a:t>
            </a:r>
            <a:endParaRPr lang="bg-BG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Ethernet 10BaseT</a:t>
            </a:r>
            <a:endParaRPr lang="bg-BG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Apple Talk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/>
              <a:t>Ethernet </a:t>
            </a:r>
            <a:r>
              <a:rPr lang="en-US" dirty="0" smtClean="0"/>
              <a:t>100BaseFX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91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440359" y="2057400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1896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3600" dirty="0"/>
              <a:t>Отговор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762000"/>
            <a:ext cx="8763000" cy="5791200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bg-BG" dirty="0" smtClean="0"/>
              <a:t>Колизиите на данни се появяват когато </a:t>
            </a:r>
          </a:p>
          <a:p>
            <a:pPr lvl="1">
              <a:spcBef>
                <a:spcPts val="0"/>
              </a:spcBef>
            </a:pPr>
            <a:r>
              <a:rPr lang="bg-BG" dirty="0" smtClean="0"/>
              <a:t>2 компютъра изпращат данни едновременно</a:t>
            </a:r>
          </a:p>
          <a:p>
            <a:pPr>
              <a:spcBef>
                <a:spcPts val="0"/>
              </a:spcBef>
            </a:pPr>
            <a:r>
              <a:rPr lang="en-US" dirty="0" smtClean="0"/>
              <a:t>Token Ring</a:t>
            </a:r>
            <a:r>
              <a:rPr lang="bg-BG" dirty="0" smtClean="0"/>
              <a:t> </a:t>
            </a:r>
            <a:endParaRPr lang="en-US" dirty="0" smtClean="0"/>
          </a:p>
          <a:p>
            <a:pPr lvl="1">
              <a:spcBef>
                <a:spcPts val="0"/>
              </a:spcBef>
            </a:pPr>
            <a:r>
              <a:rPr lang="bg-BG" dirty="0" smtClean="0"/>
              <a:t>топология логически кръг или звезда</a:t>
            </a:r>
            <a:endParaRPr lang="en-US" dirty="0" smtClean="0"/>
          </a:p>
          <a:p>
            <a:pPr lvl="1">
              <a:spcBef>
                <a:spcPts val="0"/>
              </a:spcBef>
            </a:pPr>
            <a:r>
              <a:rPr lang="bg-BG" dirty="0" smtClean="0"/>
              <a:t>предава се сигнал</a:t>
            </a:r>
            <a:r>
              <a:rPr lang="en-US" dirty="0" smtClean="0"/>
              <a:t>/</a:t>
            </a:r>
            <a:r>
              <a:rPr lang="bg-BG" dirty="0" smtClean="0"/>
              <a:t>маркер (</a:t>
            </a:r>
            <a:r>
              <a:rPr lang="en-US" dirty="0" smtClean="0"/>
              <a:t>“token”</a:t>
            </a:r>
            <a:r>
              <a:rPr lang="bg-BG" dirty="0" smtClean="0"/>
              <a:t>)</a:t>
            </a:r>
            <a:r>
              <a:rPr lang="en-US" dirty="0" smtClean="0"/>
              <a:t> </a:t>
            </a:r>
            <a:endParaRPr lang="bg-BG" dirty="0" smtClean="0"/>
          </a:p>
          <a:p>
            <a:pPr lvl="1">
              <a:spcBef>
                <a:spcPts val="0"/>
              </a:spcBef>
            </a:pPr>
            <a:r>
              <a:rPr lang="bg-BG" dirty="0" smtClean="0"/>
              <a:t>само компютърът, в който е </a:t>
            </a:r>
            <a:r>
              <a:rPr lang="bg-BG" dirty="0"/>
              <a:t>този </a:t>
            </a:r>
            <a:r>
              <a:rPr lang="bg-BG" dirty="0" smtClean="0"/>
              <a:t>маркер, може да предава данни. </a:t>
            </a:r>
            <a:endParaRPr lang="en-US" dirty="0" smtClean="0"/>
          </a:p>
          <a:p>
            <a:pPr marL="282575" lvl="1" indent="-282575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dirty="0"/>
              <a:t>Microsoft Ethernet </a:t>
            </a:r>
            <a:r>
              <a:rPr lang="en-US" dirty="0" smtClean="0"/>
              <a:t>Bus</a:t>
            </a:r>
            <a:r>
              <a:rPr lang="bg-BG" dirty="0" smtClean="0"/>
              <a:t> </a:t>
            </a:r>
            <a:r>
              <a:rPr lang="en-US" dirty="0" smtClean="0"/>
              <a:t>– </a:t>
            </a:r>
            <a:r>
              <a:rPr lang="bg-BG" dirty="0" smtClean="0"/>
              <a:t>няма такава архитектура</a:t>
            </a:r>
            <a:endParaRPr lang="bg-BG" dirty="0"/>
          </a:p>
          <a:p>
            <a:pPr>
              <a:spcBef>
                <a:spcPts val="0"/>
              </a:spcBef>
            </a:pPr>
            <a:endParaRPr lang="en-US" dirty="0" smtClean="0"/>
          </a:p>
          <a:p>
            <a:pPr>
              <a:spcBef>
                <a:spcPts val="0"/>
              </a:spcBef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1143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r>
              <a:rPr lang="bg-BG" dirty="0"/>
              <a:t>К</a:t>
            </a:r>
            <a:r>
              <a:rPr lang="bg-BG" dirty="0" smtClean="0"/>
              <a:t>ой от следните протоколи използва и </a:t>
            </a:r>
            <a:r>
              <a:rPr lang="en-US" dirty="0" smtClean="0"/>
              <a:t>UDP </a:t>
            </a:r>
            <a:r>
              <a:rPr lang="bg-BG" dirty="0" smtClean="0"/>
              <a:t>протокол за трансфер освен </a:t>
            </a:r>
            <a:r>
              <a:rPr lang="en-US" dirty="0" smtClean="0"/>
              <a:t>TCP?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FTP (port 20)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FTP (port 21)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Telnet (port 23)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SMTP (port 25)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DNS (port 53)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HTTP (port 80)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93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33400" y="4572000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7968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638800"/>
          </a:xfrm>
        </p:spPr>
        <p:txBody>
          <a:bodyPr/>
          <a:lstStyle/>
          <a:p>
            <a:r>
              <a:rPr lang="en-US" dirty="0" smtClean="0"/>
              <a:t>DNS </a:t>
            </a:r>
            <a:r>
              <a:rPr lang="bg-BG" dirty="0" smtClean="0"/>
              <a:t>използва </a:t>
            </a:r>
            <a:r>
              <a:rPr lang="en-US" dirty="0" smtClean="0"/>
              <a:t>UDP </a:t>
            </a:r>
            <a:r>
              <a:rPr lang="bg-BG" dirty="0" smtClean="0"/>
              <a:t>за комуникация заради по-малките пакети (събират се в 512 байта) и съответно се изпращат единични пакети. Ако Информацията надвиши този размер се използва </a:t>
            </a:r>
            <a:r>
              <a:rPr lang="en-US" dirty="0" smtClean="0"/>
              <a:t>TCP.</a:t>
            </a:r>
          </a:p>
          <a:p>
            <a:pPr lvl="1"/>
            <a:r>
              <a:rPr lang="bg-BG" dirty="0" smtClean="0"/>
              <a:t>Всички останали протоколи не могат да си позволят загуба на данни!</a:t>
            </a:r>
          </a:p>
          <a:p>
            <a:r>
              <a:rPr lang="en-US" dirty="0" smtClean="0"/>
              <a:t> </a:t>
            </a:r>
            <a:r>
              <a:rPr lang="bg-BG" dirty="0" smtClean="0"/>
              <a:t>Информация:</a:t>
            </a:r>
            <a:endParaRPr lang="en-US" dirty="0" smtClean="0"/>
          </a:p>
          <a:p>
            <a:pPr lvl="1"/>
            <a:r>
              <a:rPr lang="en-US" sz="2800" dirty="0">
                <a:hlinkClick r:id="rId2"/>
              </a:rPr>
              <a:t>http://en.wikipedia.org/wiki/Domain_Name_System#Protocol_details</a:t>
            </a:r>
            <a:endParaRPr lang="bg-BG" sz="28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4154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3600" dirty="0"/>
              <a:t>Въпрос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524000"/>
            <a:ext cx="8686800" cy="5181600"/>
          </a:xfrm>
        </p:spPr>
        <p:txBody>
          <a:bodyPr/>
          <a:lstStyle/>
          <a:p>
            <a:pPr lvl="0"/>
            <a:r>
              <a:rPr lang="bg-BG" dirty="0" smtClean="0"/>
              <a:t>Кой е най-бързият протокол за сваляне на файлове</a:t>
            </a:r>
            <a:r>
              <a:rPr lang="en-US" dirty="0" smtClean="0"/>
              <a:t>?</a:t>
            </a:r>
            <a:r>
              <a:rPr lang="en-US" dirty="0"/>
              <a:t/>
            </a:r>
            <a:br>
              <a:rPr lang="en-US" dirty="0"/>
            </a:br>
            <a:endParaRPr lang="en-US" sz="2000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sz="2800" dirty="0" smtClean="0"/>
              <a:t>GPRS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sz="2800" dirty="0" smtClean="0"/>
              <a:t>W-CDMA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sz="2800" dirty="0" smtClean="0"/>
              <a:t>HSPA 7.2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sz="2800" dirty="0" smtClean="0"/>
              <a:t>HSPA+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sz="2800" dirty="0" err="1" smtClean="0"/>
              <a:t>WiMAX</a:t>
            </a:r>
            <a:endParaRPr lang="en-US" sz="2800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sz="2800" dirty="0" smtClean="0"/>
              <a:t>LTE Advanced</a:t>
            </a:r>
            <a:endParaRPr lang="bg-BG" sz="28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95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457200" y="5943600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5822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3600" dirty="0"/>
              <a:t>Отговор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838200"/>
            <a:ext cx="8686800" cy="5943600"/>
          </a:xfrm>
        </p:spPr>
        <p:txBody>
          <a:bodyPr/>
          <a:lstStyle/>
          <a:p>
            <a:r>
              <a:rPr lang="en-US" sz="2600" dirty="0" smtClean="0"/>
              <a:t>LTE Advanced (</a:t>
            </a:r>
            <a:r>
              <a:rPr lang="bg-BG" sz="2600" dirty="0" smtClean="0"/>
              <a:t>не в тази таблица) е протокол за 4</a:t>
            </a:r>
            <a:r>
              <a:rPr lang="en-US" sz="2600" dirty="0" smtClean="0"/>
              <a:t>G </a:t>
            </a:r>
            <a:r>
              <a:rPr lang="bg-BG" sz="2600" dirty="0" smtClean="0"/>
              <a:t>мрежите</a:t>
            </a:r>
          </a:p>
          <a:p>
            <a:pPr lvl="1"/>
            <a:r>
              <a:rPr lang="bg-BG" sz="2400" dirty="0" smtClean="0"/>
              <a:t>Демонстрирана скорост 5 </a:t>
            </a:r>
            <a:r>
              <a:rPr lang="en-US" sz="2400" dirty="0" err="1" smtClean="0"/>
              <a:t>Gbit</a:t>
            </a:r>
            <a:r>
              <a:rPr lang="en-US" sz="2400" dirty="0" smtClean="0"/>
              <a:t>/s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96</a:t>
            </a:fld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1298976"/>
              </p:ext>
            </p:extLst>
          </p:nvPr>
        </p:nvGraphicFramePr>
        <p:xfrm>
          <a:off x="685800" y="2590800"/>
          <a:ext cx="7620000" cy="3971232"/>
        </p:xfrm>
        <a:graphic>
          <a:graphicData uri="http://schemas.openxmlformats.org/drawingml/2006/table">
            <a:tbl>
              <a:tblPr/>
              <a:tblGrid>
                <a:gridCol w="2886362"/>
                <a:gridCol w="1528963"/>
                <a:gridCol w="1068225"/>
                <a:gridCol w="1068225"/>
                <a:gridCol w="1068225"/>
              </a:tblGrid>
              <a:tr h="856974">
                <a:tc>
                  <a:txBody>
                    <a:bodyPr/>
                    <a:lstStyle/>
                    <a:p>
                      <a:r>
                        <a:rPr lang="en-US" sz="2000" b="1" dirty="0"/>
                        <a:t>Standard (speed)Item (data size)</a:t>
                      </a:r>
                      <a:endParaRPr lang="en-US" sz="2000" dirty="0"/>
                    </a:p>
                  </a:txBody>
                  <a:tcPr marL="0" marR="0" marT="0" marB="0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/>
                        <a:t>EDGE</a:t>
                      </a:r>
                      <a:br>
                        <a:rPr lang="en-US" sz="2000" b="1" dirty="0"/>
                      </a:br>
                      <a:r>
                        <a:rPr lang="en-US" sz="2000" b="1" dirty="0"/>
                        <a:t>(175Kbps)</a:t>
                      </a:r>
                      <a:endParaRPr lang="en-US" sz="20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 err="1"/>
                        <a:t>WiMAX</a:t>
                      </a:r>
                      <a:r>
                        <a:rPr lang="en-US" sz="2000" b="1" dirty="0"/>
                        <a:t/>
                      </a:r>
                      <a:br>
                        <a:rPr lang="en-US" sz="2000" b="1" dirty="0"/>
                      </a:br>
                      <a:r>
                        <a:rPr lang="en-US" sz="2000" b="1" dirty="0"/>
                        <a:t>(5Mbps)</a:t>
                      </a:r>
                      <a:endParaRPr lang="en-US" sz="20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/>
                        <a:t>LTE</a:t>
                      </a:r>
                      <a:br>
                        <a:rPr lang="en-US" sz="2000" b="1" dirty="0"/>
                      </a:br>
                      <a:r>
                        <a:rPr lang="en-US" sz="2000" b="1" dirty="0"/>
                        <a:t>(10Mbps)</a:t>
                      </a:r>
                      <a:endParaRPr lang="en-US" sz="20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/>
                        <a:t>HSPA+</a:t>
                      </a:r>
                      <a:br>
                        <a:rPr lang="en-US" sz="2000" b="1" dirty="0"/>
                      </a:br>
                      <a:r>
                        <a:rPr lang="en-US" sz="2000" b="1" dirty="0"/>
                        <a:t>(21Mbps)</a:t>
                      </a:r>
                      <a:endParaRPr lang="en-US" sz="20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28486">
                <a:tc>
                  <a:txBody>
                    <a:bodyPr/>
                    <a:lstStyle/>
                    <a:p>
                      <a:r>
                        <a:rPr lang="en-US" sz="2000" dirty="0"/>
                        <a:t>Small web page (100 KB)</a:t>
                      </a:r>
                    </a:p>
                  </a:txBody>
                  <a:tcPr marL="0" marR="0" marT="0" marB="0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/>
                        <a:t>4.6s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/>
                        <a:t>0.2s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0.1s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/>
                        <a:t>&lt;0.1s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6663">
                <a:tc>
                  <a:txBody>
                    <a:bodyPr/>
                    <a:lstStyle/>
                    <a:p>
                      <a:r>
                        <a:rPr lang="en-US" sz="2000" dirty="0"/>
                        <a:t>Complicated website (250 KB)</a:t>
                      </a:r>
                    </a:p>
                  </a:txBody>
                  <a:tcPr marL="0" marR="0" marT="0" marB="0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/>
                        <a:t>11s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/>
                        <a:t>0.4s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/>
                        <a:t>0.2s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/>
                        <a:t>0.1s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00992">
                <a:tc>
                  <a:txBody>
                    <a:bodyPr/>
                    <a:lstStyle/>
                    <a:p>
                      <a:r>
                        <a:rPr lang="en-US" sz="2000" dirty="0"/>
                        <a:t>Image from 5M pixel camera (1.5 MB)</a:t>
                      </a:r>
                    </a:p>
                  </a:txBody>
                  <a:tcPr marL="0" marR="0" marT="0" marB="0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/>
                        <a:t>1m 10s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/>
                        <a:t>2.4s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1.2s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/>
                        <a:t>0.6s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00992">
                <a:tc>
                  <a:txBody>
                    <a:bodyPr/>
                    <a:lstStyle/>
                    <a:p>
                      <a:r>
                        <a:rPr lang="en-US" sz="2000" dirty="0"/>
                        <a:t>MP3 music file, good quality (5 MB)</a:t>
                      </a:r>
                    </a:p>
                  </a:txBody>
                  <a:tcPr marL="0" marR="0" marT="0" marB="0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/>
                        <a:t>3m 54s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8s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/>
                        <a:t>4s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1.9s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28486">
                <a:tc>
                  <a:txBody>
                    <a:bodyPr/>
                    <a:lstStyle/>
                    <a:p>
                      <a:r>
                        <a:rPr lang="en-US" sz="2000" dirty="0"/>
                        <a:t>Complete CD (650 MB)</a:t>
                      </a:r>
                    </a:p>
                  </a:txBody>
                  <a:tcPr marL="0" marR="0" marT="0" marB="0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/>
                        <a:t>8h 27m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/>
                        <a:t>17m 20s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/>
                        <a:t>8m 40s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/>
                        <a:t>4m 8s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28486">
                <a:tc>
                  <a:txBody>
                    <a:bodyPr/>
                    <a:lstStyle/>
                    <a:p>
                      <a:r>
                        <a:rPr lang="en-US" sz="2000" dirty="0"/>
                        <a:t>Movie (1.5 GB)</a:t>
                      </a:r>
                    </a:p>
                  </a:txBody>
                  <a:tcPr marL="0" marR="0" marT="0" marB="0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/>
                        <a:t>19h 58m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/>
                        <a:t>40m 58s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20m 29s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9m 45s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86459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3600" dirty="0"/>
              <a:t>Отговор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838200"/>
            <a:ext cx="8686800" cy="5943600"/>
          </a:xfrm>
        </p:spPr>
        <p:txBody>
          <a:bodyPr/>
          <a:lstStyle/>
          <a:p>
            <a:endParaRPr lang="en-US" sz="2600" b="0" dirty="0" smtClean="0"/>
          </a:p>
          <a:p>
            <a:endParaRPr lang="en-US" sz="2600" b="0" dirty="0"/>
          </a:p>
          <a:p>
            <a:endParaRPr lang="en-US" sz="2600" b="0" dirty="0" smtClean="0"/>
          </a:p>
          <a:p>
            <a:endParaRPr lang="en-US" sz="2600" b="0" dirty="0"/>
          </a:p>
          <a:p>
            <a:endParaRPr lang="en-US" sz="2600" b="0" dirty="0" smtClean="0"/>
          </a:p>
          <a:p>
            <a:endParaRPr lang="en-US" sz="2600" b="0" dirty="0"/>
          </a:p>
          <a:p>
            <a:endParaRPr lang="en-US" sz="2600" b="0" dirty="0" smtClean="0"/>
          </a:p>
          <a:p>
            <a:pPr marL="0" indent="0">
              <a:buNone/>
            </a:pPr>
            <a:endParaRPr lang="bg-BG" sz="2600" b="0" dirty="0" smtClean="0"/>
          </a:p>
          <a:p>
            <a:r>
              <a:rPr lang="bg-BG" sz="2400" dirty="0" smtClean="0"/>
              <a:t>Информация:</a:t>
            </a:r>
          </a:p>
          <a:p>
            <a:pPr lvl="1"/>
            <a:r>
              <a:rPr lang="en-US" sz="1800" dirty="0">
                <a:hlinkClick r:id="rId2"/>
              </a:rPr>
              <a:t>http://</a:t>
            </a:r>
            <a:r>
              <a:rPr lang="en-US" sz="1800" dirty="0" smtClean="0">
                <a:hlinkClick r:id="rId2"/>
              </a:rPr>
              <a:t>www.ict-pulse.com/2011/07/edge-wimax-3g-4g-what%E2%80%99s-the-difference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97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976" y="2149317"/>
            <a:ext cx="5397500" cy="23495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6486" y="1524000"/>
            <a:ext cx="2722714" cy="3600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469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609600" y="4603045"/>
            <a:ext cx="7924800" cy="685800"/>
          </a:xfrm>
        </p:spPr>
        <p:txBody>
          <a:bodyPr/>
          <a:lstStyle/>
          <a:p>
            <a:r>
              <a:rPr lang="bg-BG" dirty="0" smtClean="0"/>
              <a:t>Устройство на Интернет</a:t>
            </a:r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609600" y="5410200"/>
            <a:ext cx="7924800" cy="1026320"/>
          </a:xfrm>
        </p:spPr>
        <p:txBody>
          <a:bodyPr/>
          <a:lstStyle/>
          <a:p>
            <a:r>
              <a:rPr lang="ru-RU" dirty="0"/>
              <a:t>Интернет, протоколи, услуги, WWW, HTTP, </a:t>
            </a:r>
            <a:r>
              <a:rPr lang="en-US" dirty="0" smtClean="0"/>
              <a:t>FTP, </a:t>
            </a:r>
            <a:r>
              <a:rPr lang="ru-RU" dirty="0" smtClean="0"/>
              <a:t>SMTP</a:t>
            </a:r>
            <a:r>
              <a:rPr lang="en-US" dirty="0" smtClean="0"/>
              <a:t>, POP3, IMAP, WebDAV</a:t>
            </a:r>
            <a:r>
              <a:rPr lang="ru-RU" dirty="0" smtClean="0"/>
              <a:t>,</a:t>
            </a:r>
            <a:r>
              <a:rPr lang="en-US" dirty="0" smtClean="0"/>
              <a:t> IP, DNS, …</a:t>
            </a:r>
            <a:endParaRPr lang="ru-RU" dirty="0"/>
          </a:p>
        </p:txBody>
      </p:sp>
      <p:pic>
        <p:nvPicPr>
          <p:cNvPr id="10" name="Picture 2" descr="http://www.moderno.info/wp-content/uploads/2009/04/internet-network.jpg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428012">
            <a:off x="603602" y="1110739"/>
            <a:ext cx="3200400" cy="2928366"/>
          </a:xfrm>
          <a:prstGeom prst="roundRect">
            <a:avLst>
              <a:gd name="adj" fmla="val 3174"/>
            </a:avLst>
          </a:prstGeom>
          <a:noFill/>
          <a:ln>
            <a:solidFill>
              <a:schemeClr val="tx2">
                <a:lumMod val="40000"/>
                <a:lumOff val="60000"/>
                <a:alpha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http://blogs.ec.europa.eu/neelie-kroes/files/internet-of-things1.jpg"/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3387">
            <a:off x="4951615" y="1110739"/>
            <a:ext cx="3582098" cy="2928366"/>
          </a:xfrm>
          <a:prstGeom prst="roundRect">
            <a:avLst>
              <a:gd name="adj" fmla="val 3174"/>
            </a:avLst>
          </a:prstGeom>
          <a:noFill/>
          <a:ln>
            <a:solidFill>
              <a:schemeClr val="tx2">
                <a:lumMod val="40000"/>
                <a:lumOff val="60000"/>
                <a:alpha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http://t2.gstatic.com/images?q=tbn:uhIC_U9BjeZ7SM:http://www.theredwoodmotel.com/images/internet.jpg&amp;t=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4113" y="2689124"/>
            <a:ext cx="2009776" cy="1580812"/>
          </a:xfrm>
          <a:prstGeom prst="roundRect">
            <a:avLst>
              <a:gd name="adj" fmla="val 6669"/>
            </a:avLst>
          </a:prstGeom>
          <a:noFill/>
          <a:ln>
            <a:solidFill>
              <a:schemeClr val="accent4">
                <a:lumMod val="75000"/>
                <a:alpha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 descr="http://www.clarkeinternetmarketing.com/internet-marketing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5457" y="533400"/>
            <a:ext cx="2227088" cy="1755336"/>
          </a:xfrm>
          <a:prstGeom prst="roundRect">
            <a:avLst>
              <a:gd name="adj" fmla="val 6669"/>
            </a:avLst>
          </a:prstGeom>
          <a:noFill/>
          <a:ln>
            <a:solidFill>
              <a:schemeClr val="accent4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9750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3600" dirty="0"/>
              <a:t>Въпрос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Кой протокол се използва от командата </a:t>
            </a:r>
            <a:r>
              <a:rPr lang="en-US" dirty="0" smtClean="0"/>
              <a:t>PING</a:t>
            </a:r>
            <a:r>
              <a:rPr lang="bg-BG" dirty="0" smtClean="0"/>
              <a:t>?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IP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HTTP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TCP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UPD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ICMP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MTU</a:t>
            </a:r>
            <a:endParaRPr lang="bg-BG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MCP</a:t>
            </a:r>
            <a:endParaRPr lang="bg-BG" dirty="0" smtClean="0"/>
          </a:p>
          <a:p>
            <a:pPr marL="871538" lvl="1" indent="-514350">
              <a:buFont typeface="+mj-lt"/>
              <a:buAutoNum type="alphaLcParenR"/>
            </a:pPr>
            <a:endParaRPr lang="bg-BG" dirty="0" smtClean="0"/>
          </a:p>
          <a:p>
            <a:pPr marL="871538" lvl="1" indent="-514350">
              <a:buFont typeface="+mj-lt"/>
              <a:buAutoNum type="alphaLcParenR"/>
            </a:pPr>
            <a:endParaRPr lang="bg-BG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99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465438" y="4648200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8880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theme/theme1.xml><?xml version="1.0" encoding="utf-8"?>
<a:theme xmlns:a="http://schemas.openxmlformats.org/drawingml/2006/main" name="Telerik Academy">
  <a:themeElements>
    <a:clrScheme name="Telerik Colors Theme">
      <a:dk1>
        <a:sysClr val="windowText" lastClr="000000"/>
      </a:dk1>
      <a:lt1>
        <a:srgbClr val="CCFF66"/>
      </a:lt1>
      <a:dk2>
        <a:srgbClr val="30356E"/>
      </a:dk2>
      <a:lt2>
        <a:srgbClr val="CCFF33"/>
      </a:lt2>
      <a:accent1>
        <a:srgbClr val="CC4757"/>
      </a:accent1>
      <a:accent2>
        <a:srgbClr val="FF6F61"/>
      </a:accent2>
      <a:accent3>
        <a:srgbClr val="FF953E"/>
      </a:accent3>
      <a:accent4>
        <a:srgbClr val="F8BD52"/>
      </a:accent4>
      <a:accent5>
        <a:srgbClr val="46A6BD"/>
      </a:accent5>
      <a:accent6>
        <a:srgbClr val="5488BC"/>
      </a:accent6>
      <a:hlink>
        <a:srgbClr val="76B200"/>
      </a:hlink>
      <a:folHlink>
        <a:srgbClr val="FFCF3E"/>
      </a:folHlink>
    </a:clrScheme>
    <a:fontScheme name="Deluxe">
      <a:majorFont>
        <a:latin typeface="Corbel"/>
        <a:ea typeface=""/>
        <a:cs typeface=""/>
        <a:font script="Jpan" typeface="HGｺﾞｼｯｸM"/>
        <a:font script="Hang" typeface="HY엽서L"/>
        <a:font script="Hans" typeface="华文新魏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新魏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Deluxe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280000"/>
              </a:schemeClr>
            </a:gs>
            <a:gs pos="14000">
              <a:schemeClr val="phClr">
                <a:tint val="37000"/>
                <a:satMod val="250000"/>
              </a:schemeClr>
            </a:gs>
            <a:gs pos="45000">
              <a:schemeClr val="phClr">
                <a:tint val="53000"/>
                <a:satMod val="220000"/>
              </a:schemeClr>
            </a:gs>
            <a:gs pos="65000">
              <a:schemeClr val="phClr">
                <a:tint val="53000"/>
                <a:satMod val="220000"/>
              </a:schemeClr>
            </a:gs>
            <a:gs pos="86000">
              <a:schemeClr val="phClr">
                <a:tint val="42000"/>
                <a:satMod val="240000"/>
              </a:schemeClr>
            </a:gs>
            <a:gs pos="100000">
              <a:schemeClr val="phClr">
                <a:tint val="20000"/>
                <a:satMod val="23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75000"/>
                <a:satMod val="160000"/>
              </a:schemeClr>
            </a:gs>
            <a:gs pos="60000">
              <a:schemeClr val="phClr">
                <a:satMod val="150000"/>
              </a:schemeClr>
            </a:gs>
            <a:gs pos="100000">
              <a:schemeClr val="phClr">
                <a:tint val="75000"/>
                <a:satMod val="200000"/>
              </a:schemeClr>
            </a:gs>
          </a:gsLst>
          <a:lin ang="16200000" scaled="1"/>
        </a:gradFill>
      </a:fillStyleLst>
      <a:lnStyleLst>
        <a:ln w="9525" cap="flat" cmpd="sng" algn="ctr">
          <a:solidFill>
            <a:schemeClr val="phClr">
              <a:satMod val="14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prstMaterial="powder">
            <a:bevelT w="152400"/>
            <a:contourClr>
              <a:schemeClr val="phClr"/>
            </a:contourClr>
          </a:sp3d>
        </a:effectStyle>
        <a:effectStyle>
          <a:effectLst>
            <a:reflection blurRad="12700" stA="26000" endPos="28000" dist="38100" dir="5400000" sy="-100000"/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prstMaterial="powder">
            <a:bevelT w="190500" h="1016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3000"/>
                <a:satMod val="1550000"/>
              </a:schemeClr>
            </a:gs>
            <a:gs pos="1000">
              <a:schemeClr val="phClr">
                <a:tint val="48000"/>
                <a:satMod val="1550000"/>
              </a:schemeClr>
            </a:gs>
            <a:gs pos="90000">
              <a:schemeClr val="phClr">
                <a:shade val="18000"/>
                <a:satMod val="275000"/>
              </a:schemeClr>
            </a:gs>
          </a:gsLst>
          <a:path path="circle">
            <a:fillToRect r="210000" b="300000"/>
          </a:path>
        </a:gradFill>
        <a:gradFill rotWithShape="1">
          <a:gsLst>
            <a:gs pos="5000">
              <a:schemeClr val="phClr">
                <a:tint val="38000"/>
                <a:satMod val="1800000"/>
              </a:schemeClr>
            </a:gs>
            <a:gs pos="5000">
              <a:schemeClr val="phClr">
                <a:tint val="40000"/>
                <a:satMod val="1800000"/>
              </a:schemeClr>
            </a:gs>
            <a:gs pos="90000">
              <a:schemeClr val="phClr">
                <a:shade val="18000"/>
                <a:satMod val="275000"/>
              </a:schemeClr>
            </a:gs>
          </a:gsLst>
          <a:path path="circle">
            <a:fillToRect l="20000" t="30000" r="135000" b="10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Deluxe</Template>
  <TotalTime>4867</TotalTime>
  <Words>4513</Words>
  <Application>Microsoft Office PowerPoint</Application>
  <PresentationFormat>On-screen Show (4:3)</PresentationFormat>
  <Paragraphs>1084</Paragraphs>
  <Slides>128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128</vt:i4>
      </vt:variant>
    </vt:vector>
  </HeadingPairs>
  <TitlesOfParts>
    <vt:vector size="129" baseType="lpstr">
      <vt:lpstr>Telerik Academy</vt:lpstr>
      <vt:lpstr>Тренировъчен тест по информационни технологии</vt:lpstr>
      <vt:lpstr>PowerPoint Presentation</vt:lpstr>
      <vt:lpstr>Въпрос</vt:lpstr>
      <vt:lpstr>Отговор</vt:lpstr>
      <vt:lpstr>Въпрос</vt:lpstr>
      <vt:lpstr>Отговор</vt:lpstr>
      <vt:lpstr>Въпрос</vt:lpstr>
      <vt:lpstr>Отговор</vt:lpstr>
      <vt:lpstr>Софтуерни системи</vt:lpstr>
      <vt:lpstr>Въпрос</vt:lpstr>
      <vt:lpstr>Отговор</vt:lpstr>
      <vt:lpstr>Въпрос</vt:lpstr>
      <vt:lpstr>Отговор</vt:lpstr>
      <vt:lpstr>Въпрос</vt:lpstr>
      <vt:lpstr>Отговор</vt:lpstr>
      <vt:lpstr>Работа с компютърни системи и програми</vt:lpstr>
      <vt:lpstr>Въпрос</vt:lpstr>
      <vt:lpstr>Отговор</vt:lpstr>
      <vt:lpstr>Въпрос</vt:lpstr>
      <vt:lpstr>Отговор</vt:lpstr>
      <vt:lpstr>Въпрос</vt:lpstr>
      <vt:lpstr>Отговор</vt:lpstr>
      <vt:lpstr>Пренос на данни и бройни системи</vt:lpstr>
      <vt:lpstr>Въпрос</vt:lpstr>
      <vt:lpstr>Отговор</vt:lpstr>
      <vt:lpstr>Въпрос</vt:lpstr>
      <vt:lpstr>Отговор</vt:lpstr>
      <vt:lpstr>Въпрос</vt:lpstr>
      <vt:lpstr>Отговор</vt:lpstr>
      <vt:lpstr>Операционни системи</vt:lpstr>
      <vt:lpstr>Въпрос</vt:lpstr>
      <vt:lpstr>Отговор</vt:lpstr>
      <vt:lpstr>Въпрос</vt:lpstr>
      <vt:lpstr>Отговор</vt:lpstr>
      <vt:lpstr>Въпрос</vt:lpstr>
      <vt:lpstr>Отговор</vt:lpstr>
      <vt:lpstr>Софтуерно инженерство</vt:lpstr>
      <vt:lpstr>Въпрос</vt:lpstr>
      <vt:lpstr>Отговор</vt:lpstr>
      <vt:lpstr>Въпрос</vt:lpstr>
      <vt:lpstr>Отговор</vt:lpstr>
      <vt:lpstr>Въпрос</vt:lpstr>
      <vt:lpstr>Отговор</vt:lpstr>
      <vt:lpstr>Компресиране на данни</vt:lpstr>
      <vt:lpstr>Въпрос</vt:lpstr>
      <vt:lpstr>Отговор</vt:lpstr>
      <vt:lpstr>Въпрос</vt:lpstr>
      <vt:lpstr>Отговор</vt:lpstr>
      <vt:lpstr>Текстообработка</vt:lpstr>
      <vt:lpstr>Въпрос</vt:lpstr>
      <vt:lpstr>Отговор</vt:lpstr>
      <vt:lpstr>Въпрос</vt:lpstr>
      <vt:lpstr>Отговор</vt:lpstr>
      <vt:lpstr>Въпрос</vt:lpstr>
      <vt:lpstr>Отговор</vt:lpstr>
      <vt:lpstr>Компютърна графика</vt:lpstr>
      <vt:lpstr>Въпрос</vt:lpstr>
      <vt:lpstr>Отговор</vt:lpstr>
      <vt:lpstr>Въпрос</vt:lpstr>
      <vt:lpstr>Отговор</vt:lpstr>
      <vt:lpstr>Въпрос</vt:lpstr>
      <vt:lpstr>Отговор</vt:lpstr>
      <vt:lpstr>Бази от данни</vt:lpstr>
      <vt:lpstr>Въпрос</vt:lpstr>
      <vt:lpstr>Отговор</vt:lpstr>
      <vt:lpstr>Въпрос</vt:lpstr>
      <vt:lpstr>Отговор</vt:lpstr>
      <vt:lpstr>Въпрос</vt:lpstr>
      <vt:lpstr>Отговор</vt:lpstr>
      <vt:lpstr>Информационни системи</vt:lpstr>
      <vt:lpstr>Въпрос</vt:lpstr>
      <vt:lpstr>Отговор</vt:lpstr>
      <vt:lpstr>Въпрос</vt:lpstr>
      <vt:lpstr>Отговор</vt:lpstr>
      <vt:lpstr>Сигурност и защита на информацията</vt:lpstr>
      <vt:lpstr>Въпрос</vt:lpstr>
      <vt:lpstr>Отговор</vt:lpstr>
      <vt:lpstr>Въпрос</vt:lpstr>
      <vt:lpstr>Отговор</vt:lpstr>
      <vt:lpstr>Презентационни системи</vt:lpstr>
      <vt:lpstr>Въпрос</vt:lpstr>
      <vt:lpstr>Отговор</vt:lpstr>
      <vt:lpstr>Въпрос</vt:lpstr>
      <vt:lpstr>Отговор</vt:lpstr>
      <vt:lpstr>Мултимедия</vt:lpstr>
      <vt:lpstr>Въпрос</vt:lpstr>
      <vt:lpstr>Отговор</vt:lpstr>
      <vt:lpstr>Въпрос</vt:lpstr>
      <vt:lpstr>Отговор</vt:lpstr>
      <vt:lpstr>Компютърни мрежи</vt:lpstr>
      <vt:lpstr>Въпрос</vt:lpstr>
      <vt:lpstr>Отговор</vt:lpstr>
      <vt:lpstr>Въпрос</vt:lpstr>
      <vt:lpstr>Отговор</vt:lpstr>
      <vt:lpstr>Въпрос</vt:lpstr>
      <vt:lpstr>Отговор</vt:lpstr>
      <vt:lpstr>Отговор</vt:lpstr>
      <vt:lpstr>Устройство на Интернет</vt:lpstr>
      <vt:lpstr>Въпрос</vt:lpstr>
      <vt:lpstr>Отговор</vt:lpstr>
      <vt:lpstr>Въпрос</vt:lpstr>
      <vt:lpstr>Отговор</vt:lpstr>
      <vt:lpstr>Въпрос</vt:lpstr>
      <vt:lpstr>Отговор</vt:lpstr>
      <vt:lpstr>Електронна комуникация</vt:lpstr>
      <vt:lpstr>Въпрос</vt:lpstr>
      <vt:lpstr>Отговор</vt:lpstr>
      <vt:lpstr>Въпрос</vt:lpstr>
      <vt:lpstr>Отговор</vt:lpstr>
      <vt:lpstr>Въпрос</vt:lpstr>
      <vt:lpstr>Отговор</vt:lpstr>
      <vt:lpstr>World Wide Web (WWW)</vt:lpstr>
      <vt:lpstr>Въпрос</vt:lpstr>
      <vt:lpstr>Отговор</vt:lpstr>
      <vt:lpstr>Въпрос</vt:lpstr>
      <vt:lpstr>Отговор</vt:lpstr>
      <vt:lpstr>Уеб дизайн, HTML, CSS</vt:lpstr>
      <vt:lpstr>Въпрос</vt:lpstr>
      <vt:lpstr>Отговор</vt:lpstr>
      <vt:lpstr>Въпрос</vt:lpstr>
      <vt:lpstr>Отговор</vt:lpstr>
      <vt:lpstr>Скриптови езици и JavaScript</vt:lpstr>
      <vt:lpstr>Въпрос</vt:lpstr>
      <vt:lpstr>Отговор</vt:lpstr>
      <vt:lpstr>Въпрос</vt:lpstr>
      <vt:lpstr>Отговор</vt:lpstr>
      <vt:lpstr>Тренировъчен тест по информационни технологии</vt:lpstr>
      <vt:lpstr>Безплатни курсове в софтуерната академия</vt:lpstr>
    </vt:vector>
  </TitlesOfParts>
  <Company>Telerik Corporation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Училищна софтуерна академия</dc:title>
  <dc:subject>Telerik Software Academy</dc:subject>
  <dc:creator>Svetlin Nakov</dc:creator>
  <cp:keywords>telerik software academy, school academy, училищна софтуерна академия, академия на Телерик за ученици, free courses for developers</cp:keywords>
  <cp:lastModifiedBy>Georgi Georgiev</cp:lastModifiedBy>
  <cp:revision>541</cp:revision>
  <dcterms:created xsi:type="dcterms:W3CDTF">2007-12-08T16:03:35Z</dcterms:created>
  <dcterms:modified xsi:type="dcterms:W3CDTF">2013-04-24T11:45:32Z</dcterms:modified>
  <cp:category>software engineering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</Properties>
</file>